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handoutMasterIdLst>
    <p:handoutMasterId r:id="rId50"/>
  </p:handoutMasterIdLst>
  <p:sldIdLst>
    <p:sldId id="256" r:id="rId2"/>
    <p:sldId id="257" r:id="rId3"/>
    <p:sldId id="260" r:id="rId4"/>
    <p:sldId id="262" r:id="rId5"/>
    <p:sldId id="263" r:id="rId6"/>
    <p:sldId id="261" r:id="rId7"/>
    <p:sldId id="259" r:id="rId8"/>
    <p:sldId id="264" r:id="rId9"/>
    <p:sldId id="266" r:id="rId10"/>
    <p:sldId id="267" r:id="rId11"/>
    <p:sldId id="268" r:id="rId12"/>
    <p:sldId id="273" r:id="rId13"/>
    <p:sldId id="274" r:id="rId14"/>
    <p:sldId id="271" r:id="rId15"/>
    <p:sldId id="312" r:id="rId16"/>
    <p:sldId id="275" r:id="rId17"/>
    <p:sldId id="269" r:id="rId18"/>
    <p:sldId id="276" r:id="rId19"/>
    <p:sldId id="316" r:id="rId20"/>
    <p:sldId id="329" r:id="rId21"/>
    <p:sldId id="315" r:id="rId22"/>
    <p:sldId id="314" r:id="rId23"/>
    <p:sldId id="290" r:id="rId24"/>
    <p:sldId id="291" r:id="rId25"/>
    <p:sldId id="284" r:id="rId26"/>
    <p:sldId id="294" r:id="rId27"/>
    <p:sldId id="296" r:id="rId28"/>
    <p:sldId id="295" r:id="rId29"/>
    <p:sldId id="298" r:id="rId30"/>
    <p:sldId id="330" r:id="rId31"/>
    <p:sldId id="310" r:id="rId32"/>
    <p:sldId id="299" r:id="rId33"/>
    <p:sldId id="328" r:id="rId34"/>
    <p:sldId id="306" r:id="rId35"/>
    <p:sldId id="331" r:id="rId36"/>
    <p:sldId id="308" r:id="rId37"/>
    <p:sldId id="309" r:id="rId38"/>
    <p:sldId id="311" r:id="rId39"/>
    <p:sldId id="317" r:id="rId40"/>
    <p:sldId id="318" r:id="rId41"/>
    <p:sldId id="319" r:id="rId42"/>
    <p:sldId id="320" r:id="rId43"/>
    <p:sldId id="321" r:id="rId44"/>
    <p:sldId id="322" r:id="rId45"/>
    <p:sldId id="324" r:id="rId46"/>
    <p:sldId id="332" r:id="rId47"/>
    <p:sldId id="325"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50000" autoAdjust="0"/>
  </p:normalViewPr>
  <p:slideViewPr>
    <p:cSldViewPr snapToGrid="0">
      <p:cViewPr varScale="1">
        <p:scale>
          <a:sx n="58" d="100"/>
          <a:sy n="58" d="100"/>
        </p:scale>
        <p:origin x="2730" y="42"/>
      </p:cViewPr>
      <p:guideLst/>
    </p:cSldViewPr>
  </p:slideViewPr>
  <p:notesTextViewPr>
    <p:cViewPr>
      <p:scale>
        <a:sx n="1" d="1"/>
        <a:sy n="1" d="1"/>
      </p:scale>
      <p:origin x="0" y="0"/>
    </p:cViewPr>
  </p:notesText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2AAF23-98D6-4296-BF95-C4D37C531659}" type="datetimeFigureOut">
              <a:rPr lang="zh-CN" altLang="en-US" smtClean="0"/>
              <a:t>2016/6/1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57C564-05D3-4F96-A611-61F502301BC0}" type="slidenum">
              <a:rPr lang="zh-CN" altLang="en-US" smtClean="0"/>
              <a:t>‹#›</a:t>
            </a:fld>
            <a:endParaRPr lang="zh-CN" altLang="en-US"/>
          </a:p>
        </p:txBody>
      </p:sp>
    </p:spTree>
    <p:extLst>
      <p:ext uri="{BB962C8B-B14F-4D97-AF65-F5344CB8AC3E}">
        <p14:creationId xmlns:p14="http://schemas.microsoft.com/office/powerpoint/2010/main" val="1607281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A7793-53F6-443B-8CA2-C49D1036017D}" type="datetimeFigureOut">
              <a:rPr lang="zh-CN" altLang="en-US" smtClean="0"/>
              <a:t>2016/6/1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21F1D-28FC-4AB7-803D-21090FE83A97}" type="slidenum">
              <a:rPr lang="zh-CN" altLang="en-US" smtClean="0"/>
              <a:t>‹#›</a:t>
            </a:fld>
            <a:endParaRPr lang="zh-CN" altLang="en-US"/>
          </a:p>
        </p:txBody>
      </p:sp>
    </p:spTree>
    <p:extLst>
      <p:ext uri="{BB962C8B-B14F-4D97-AF65-F5344CB8AC3E}">
        <p14:creationId xmlns:p14="http://schemas.microsoft.com/office/powerpoint/2010/main" val="271932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 you for the introduction.</a:t>
            </a:r>
            <a:r>
              <a:rPr lang="en-US" altLang="zh-CN" baseline="0" dirty="0" smtClean="0"/>
              <a:t> </a:t>
            </a:r>
            <a:r>
              <a:rPr lang="en-US" altLang="zh-CN" dirty="0" smtClean="0"/>
              <a:t>Good</a:t>
            </a:r>
            <a:r>
              <a:rPr lang="zh-CN" altLang="en-US" dirty="0" smtClean="0"/>
              <a:t> </a:t>
            </a:r>
            <a:r>
              <a:rPr lang="en-US" altLang="zh-CN" dirty="0" smtClean="0"/>
              <a:t>afternoon, everyone. My</a:t>
            </a:r>
            <a:r>
              <a:rPr lang="en-US" altLang="zh-CN" baseline="0" dirty="0" smtClean="0"/>
              <a:t> name is Zheng </a:t>
            </a:r>
            <a:r>
              <a:rPr lang="en-US" altLang="zh-CN" baseline="0" dirty="0" err="1" smtClean="0"/>
              <a:t>Xiaolong</a:t>
            </a:r>
            <a:r>
              <a:rPr lang="en-US" altLang="zh-CN" baseline="0" dirty="0" smtClean="0"/>
              <a:t>, from Tsinghua University. Today, I’ll present Smokey, an ubiquitous smoking detection method with commercial </a:t>
            </a:r>
            <a:r>
              <a:rPr lang="en-US" altLang="zh-CN" baseline="0" dirty="0" err="1" smtClean="0"/>
              <a:t>WiFi</a:t>
            </a:r>
            <a:r>
              <a:rPr lang="en-US" altLang="zh-CN" baseline="0" dirty="0" smtClean="0"/>
              <a:t> infrastructures. This is a joint work with Princeton University and HKUST.</a:t>
            </a:r>
          </a:p>
          <a:p>
            <a:endParaRPr lang="zh-CN" altLang="en-US"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6C421F1D-28FC-4AB7-803D-21090FE83A97}" type="slidenum">
              <a:rPr lang="zh-CN" altLang="en-US" smtClean="0"/>
              <a:t>1</a:t>
            </a:fld>
            <a:endParaRPr lang="zh-CN" altLang="en-US"/>
          </a:p>
        </p:txBody>
      </p:sp>
    </p:spTree>
    <p:extLst>
      <p:ext uri="{BB962C8B-B14F-4D97-AF65-F5344CB8AC3E}">
        <p14:creationId xmlns:p14="http://schemas.microsoft.com/office/powerpoint/2010/main" val="80659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First of all, let us have</a:t>
            </a:r>
            <a:r>
              <a:rPr kumimoji="1" lang="en-US" altLang="zh-CN" baseline="0" dirty="0" smtClean="0"/>
              <a:t> a look at the smoking steps. </a:t>
            </a:r>
          </a:p>
          <a:p>
            <a:endParaRPr kumimoji="1" lang="en-US" altLang="zh-CN" baseline="0" dirty="0" smtClean="0"/>
          </a:p>
          <a:p>
            <a:r>
              <a:rPr kumimoji="1" lang="en-US" altLang="zh-CN" baseline="0" dirty="0" smtClean="0"/>
              <a:t>According to Wiki, smoking usually has six steps. After lighting up a</a:t>
            </a:r>
            <a:r>
              <a:rPr kumimoji="1" lang="zh-CN" altLang="en-US" baseline="0" dirty="0" smtClean="0"/>
              <a:t> </a:t>
            </a:r>
            <a:r>
              <a:rPr kumimoji="1" lang="en-US" altLang="zh-CN" baseline="0" dirty="0" smtClean="0"/>
              <a:t>cigarette</a:t>
            </a:r>
            <a:r>
              <a:rPr kumimoji="1" lang="zh-CN" altLang="en-US" baseline="0" dirty="0" smtClean="0"/>
              <a:t> </a:t>
            </a:r>
            <a:r>
              <a:rPr kumimoji="1" lang="en-US" altLang="zh-CN" baseline="0" dirty="0" smtClean="0"/>
              <a:t>(C</a:t>
            </a:r>
            <a:r>
              <a:rPr kumimoji="1" lang="zh-CN" altLang="en-US" baseline="0" dirty="0" smtClean="0"/>
              <a:t>个</a:t>
            </a:r>
            <a:r>
              <a:rPr kumimoji="1" lang="en-US" altLang="zh-CN" baseline="0" dirty="0" smtClean="0"/>
              <a:t>right)</a:t>
            </a:r>
            <a:r>
              <a:rPr kumimoji="1" lang="zh-CN" altLang="en-US" baseline="0" dirty="0" smtClean="0"/>
              <a:t> </a:t>
            </a:r>
            <a:r>
              <a:rPr kumimoji="1" lang="en-US" altLang="zh-CN" baseline="0" dirty="0" smtClean="0"/>
              <a:t>, the smoker holds it most of the time in step (a) and occasionally performs actual smoking motions from b to f. The smoker first puts up the cigarette to the mouth and then such the smoke into mouth, then the smoker puts down the cigarette and inhale the smoke quickly and then slowly exhale. </a:t>
            </a:r>
          </a:p>
          <a:p>
            <a:endParaRPr kumimoji="1" lang="en-US" altLang="zh-CN" baseline="0" dirty="0" smtClean="0"/>
          </a:p>
          <a:p>
            <a:r>
              <a:rPr kumimoji="1" lang="en-US" altLang="zh-CN" baseline="0" dirty="0" smtClean="0"/>
              <a:t>Then the smoker keeps holding the cigarette and repeats Step b to f.</a:t>
            </a:r>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10</a:t>
            </a:fld>
            <a:endParaRPr lang="zh-CN" altLang="en-US"/>
          </a:p>
        </p:txBody>
      </p:sp>
    </p:spTree>
    <p:extLst>
      <p:ext uri="{BB962C8B-B14F-4D97-AF65-F5344CB8AC3E}">
        <p14:creationId xmlns:p14="http://schemas.microsoft.com/office/powerpoint/2010/main" val="195068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So we can see smoking contains arm and chest motions. Then we verify</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whether</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such arm and chest motions affect</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WiFi</a:t>
            </a:r>
            <a:r>
              <a:rPr lang="en-US" altLang="zh-CN" sz="1200" b="0" i="0" u="none" strike="noStrike" kern="1200" baseline="0" dirty="0" smtClean="0">
                <a:solidFill>
                  <a:schemeClr val="tx1"/>
                </a:solidFill>
                <a:latin typeface="+mn-lt"/>
                <a:ea typeface="+mn-ea"/>
                <a:cs typeface="+mn-cs"/>
              </a:rPr>
              <a:t> signal or not. </a:t>
            </a:r>
          </a:p>
          <a:p>
            <a:r>
              <a:rPr lang="en-US" altLang="zh-CN" sz="1200" b="0" i="0" u="none" strike="noStrike" kern="1200" baseline="0" dirty="0" smtClean="0">
                <a:solidFill>
                  <a:schemeClr val="tx1"/>
                </a:solidFill>
                <a:latin typeface="+mn-lt"/>
                <a:ea typeface="+mn-ea"/>
                <a:cs typeface="+mn-cs"/>
              </a:rPr>
              <a:t>The figure presents the RSSI and CSI sequences collected during smoking. </a:t>
            </a:r>
          </a:p>
          <a:p>
            <a:r>
              <a:rPr lang="en-US" altLang="zh-CN" sz="1200" b="0" i="0" u="none" strike="noStrike" kern="1200" baseline="0" dirty="0" smtClean="0">
                <a:solidFill>
                  <a:schemeClr val="tx1"/>
                </a:solidFill>
                <a:latin typeface="+mn-lt"/>
                <a:ea typeface="+mn-ea"/>
                <a:cs typeface="+mn-cs"/>
              </a:rPr>
              <a:t>We can find the changes of CSI have positive correlations with the smoking activities.</a:t>
            </a:r>
          </a:p>
        </p:txBody>
      </p:sp>
      <p:sp>
        <p:nvSpPr>
          <p:cNvPr id="4" name="灯片编号占位符 3"/>
          <p:cNvSpPr>
            <a:spLocks noGrp="1"/>
          </p:cNvSpPr>
          <p:nvPr>
            <p:ph type="sldNum" sz="quarter" idx="10"/>
          </p:nvPr>
        </p:nvSpPr>
        <p:spPr/>
        <p:txBody>
          <a:bodyPr/>
          <a:lstStyle/>
          <a:p>
            <a:fld id="{6C421F1D-28FC-4AB7-803D-21090FE83A97}" type="slidenum">
              <a:rPr lang="zh-CN" altLang="en-US" smtClean="0"/>
              <a:t>11</a:t>
            </a:fld>
            <a:endParaRPr lang="zh-CN" altLang="en-US"/>
          </a:p>
        </p:txBody>
      </p:sp>
    </p:spTree>
    <p:extLst>
      <p:ext uri="{BB962C8B-B14F-4D97-AF65-F5344CB8AC3E}">
        <p14:creationId xmlns:p14="http://schemas.microsoft.com/office/powerpoint/2010/main" val="269619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analysis above show that smoking causes </a:t>
            </a:r>
            <a:r>
              <a:rPr kumimoji="1" lang="en-US" altLang="zh-CN" baseline="0" dirty="0" err="1" smtClean="0"/>
              <a:t>WiFi</a:t>
            </a:r>
            <a:r>
              <a:rPr kumimoji="1" lang="en-US" altLang="zh-CN" baseline="0" dirty="0" smtClean="0"/>
              <a:t> CSI variance. But smoking is not the only reason for CSI variations. In daily life, other activities such as eating, drinking and deep breathing also have arm and chest motions. We then study whether smoking is distinguishable. </a:t>
            </a:r>
          </a:p>
          <a:p>
            <a:r>
              <a:rPr kumimoji="1" lang="en-US" altLang="zh-CN" baseline="0" dirty="0" smtClean="0"/>
              <a:t>First of all, as shown above, smoking is a rhythmic</a:t>
            </a:r>
            <a:r>
              <a:rPr kumimoji="1" lang="zh-CN" altLang="en-US" baseline="0" dirty="0" smtClean="0"/>
              <a:t> </a:t>
            </a:r>
            <a:r>
              <a:rPr kumimoji="1" lang="en-US" altLang="zh-CN" baseline="0" dirty="0" smtClean="0"/>
              <a:t>(</a:t>
            </a:r>
            <a:r>
              <a:rPr kumimoji="1" lang="zh-CN" altLang="en-US" baseline="0" dirty="0" smtClean="0"/>
              <a:t>瑞斯梅克</a:t>
            </a:r>
            <a:r>
              <a:rPr kumimoji="1" lang="en-US" altLang="zh-CN" baseline="0" dirty="0" smtClean="0"/>
              <a:t>) activity. The time interval between two successive smoking motions depend on individual smokers and it is relatively stable during one cigarette smoking. While other activities seldom have such stable rhythm. </a:t>
            </a:r>
          </a:p>
          <a:p>
            <a:r>
              <a:rPr kumimoji="1" lang="en-US" altLang="zh-CN" baseline="0" dirty="0" smtClean="0"/>
              <a:t>Second, smoking is a composite (</a:t>
            </a:r>
            <a:r>
              <a:rPr kumimoji="1" lang="zh-CN" altLang="en-US" baseline="0" dirty="0" smtClean="0"/>
              <a:t>啃泡贼特</a:t>
            </a:r>
            <a:r>
              <a:rPr kumimoji="1" lang="en-US" altLang="zh-CN" baseline="0" dirty="0" smtClean="0"/>
              <a:t>)</a:t>
            </a:r>
            <a:r>
              <a:rPr kumimoji="1" lang="zh-CN" altLang="en-US" baseline="0" dirty="0" smtClean="0"/>
              <a:t> </a:t>
            </a:r>
            <a:r>
              <a:rPr kumimoji="1" lang="en-US" altLang="zh-CN" baseline="0" dirty="0" smtClean="0"/>
              <a:t>activity</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contains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series</a:t>
            </a:r>
            <a:r>
              <a:rPr kumimoji="1" lang="zh-CN" altLang="en-US" baseline="0" dirty="0" smtClean="0"/>
              <a:t> </a:t>
            </a:r>
            <a:r>
              <a:rPr kumimoji="1" lang="en-US" altLang="zh-CN" baseline="0" dirty="0" smtClean="0"/>
              <a:t>(</a:t>
            </a:r>
            <a:r>
              <a:rPr kumimoji="1" lang="zh-CN" altLang="en-US" baseline="0" dirty="0" smtClean="0"/>
              <a:t> </a:t>
            </a:r>
            <a:r>
              <a:rPr kumimoji="1" lang="en-US" altLang="zh-CN" baseline="0" dirty="0" smtClean="0"/>
              <a:t>C</a:t>
            </a:r>
            <a:r>
              <a:rPr kumimoji="1" lang="zh-CN" altLang="en-US" baseline="0" dirty="0" smtClean="0"/>
              <a:t>瑞斯 </a:t>
            </a:r>
            <a:r>
              <a:rPr kumimoji="1" lang="en-US" altLang="zh-CN" baseline="0" dirty="0" smtClean="0"/>
              <a:t>) of motions in a certain order. While others are usually not. We can see from the red circles. Each smoking has two CSI changes, one is caused by arm motions and the other one is caused by chest motions.</a:t>
            </a:r>
          </a:p>
          <a:p>
            <a:endParaRPr kumimoji="1" lang="en-US" altLang="zh-CN" baseline="0" dirty="0" smtClean="0"/>
          </a:p>
          <a:p>
            <a:endParaRPr kumimoji="1" lang="en-US" altLang="zh-CN" baseline="0" dirty="0" smtClean="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12</a:t>
            </a:fld>
            <a:endParaRPr lang="zh-CN" altLang="en-US"/>
          </a:p>
        </p:txBody>
      </p:sp>
    </p:spTree>
    <p:extLst>
      <p:ext uri="{BB962C8B-B14F-4D97-AF65-F5344CB8AC3E}">
        <p14:creationId xmlns:p14="http://schemas.microsoft.com/office/powerpoint/2010/main" val="138212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can see comparing to drinking and deep breathing, same</a:t>
            </a:r>
            <a:r>
              <a:rPr kumimoji="1" lang="en-US" altLang="zh-CN" baseline="0" dirty="0" smtClean="0"/>
              <a:t> observations can be found.</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13</a:t>
            </a:fld>
            <a:endParaRPr lang="zh-CN" altLang="en-US"/>
          </a:p>
        </p:txBody>
      </p:sp>
    </p:spTree>
    <p:extLst>
      <p:ext uri="{BB962C8B-B14F-4D97-AF65-F5344CB8AC3E}">
        <p14:creationId xmlns:p14="http://schemas.microsoft.com/office/powerpoint/2010/main" val="1079952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During</a:t>
            </a:r>
            <a:r>
              <a:rPr kumimoji="1" lang="zh-CN" altLang="en-US" dirty="0" smtClean="0"/>
              <a:t> </a:t>
            </a:r>
            <a:r>
              <a:rPr kumimoji="1" lang="en-US" altLang="zh-CN" dirty="0" smtClean="0"/>
              <a:t>the</a:t>
            </a:r>
            <a:r>
              <a:rPr kumimoji="1" lang="zh-CN" altLang="en-US" dirty="0" smtClean="0"/>
              <a:t> </a:t>
            </a:r>
            <a:r>
              <a:rPr kumimoji="1" lang="en-US" altLang="zh-CN" dirty="0" smtClean="0"/>
              <a:t>experiments,</a:t>
            </a:r>
            <a:r>
              <a:rPr kumimoji="1" lang="en-US" altLang="zh-CN" baseline="0" dirty="0" smtClean="0"/>
              <a:t> we also find that the chest motion during smoking is unique, which helps to detect smoking.</a:t>
            </a:r>
          </a:p>
          <a:p>
            <a:r>
              <a:rPr kumimoji="1" lang="en-US" altLang="zh-CN" baseline="0" dirty="0" smtClean="0"/>
              <a:t>The figure presents the CSI on a single subcarrier during deep breath and smoking. The x axis is time and y axis is CSI amplitude. Figure a is deep breathing and b is smoking.</a:t>
            </a:r>
          </a:p>
          <a:p>
            <a:r>
              <a:rPr kumimoji="1" lang="en-US" altLang="zh-CN" baseline="0" dirty="0" smtClean="0"/>
              <a:t>Notice that the smokers usually inhale quickly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exhale</a:t>
            </a:r>
            <a:r>
              <a:rPr kumimoji="1" lang="zh-CN" altLang="en-US" baseline="0" dirty="0" smtClean="0"/>
              <a:t> </a:t>
            </a:r>
            <a:r>
              <a:rPr kumimoji="1" lang="en-US" altLang="zh-CN" baseline="0" dirty="0" smtClean="0"/>
              <a:t>slowly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absorb</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nicotine</a:t>
            </a:r>
            <a:r>
              <a:rPr kumimoji="1" lang="zh-CN" altLang="en-US" baseline="0" dirty="0" smtClean="0"/>
              <a:t>（你可听） </a:t>
            </a:r>
            <a:r>
              <a:rPr kumimoji="1" lang="en-US" altLang="zh-CN" baseline="0" dirty="0" smtClean="0"/>
              <a:t>for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pleasure.</a:t>
            </a:r>
          </a:p>
          <a:p>
            <a:r>
              <a:rPr kumimoji="1" lang="en-US" altLang="zh-CN" baseline="0" dirty="0" smtClean="0"/>
              <a:t>Hence, the exhale time is longer than inhale time during smoking, which is unique.</a:t>
            </a:r>
          </a:p>
          <a:p>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15</a:t>
            </a:fld>
            <a:endParaRPr lang="zh-CN" altLang="en-US"/>
          </a:p>
        </p:txBody>
      </p:sp>
    </p:spTree>
    <p:extLst>
      <p:ext uri="{BB962C8B-B14F-4D97-AF65-F5344CB8AC3E}">
        <p14:creationId xmlns:p14="http://schemas.microsoft.com/office/powerpoint/2010/main" val="161481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Above</a:t>
            </a:r>
            <a:r>
              <a:rPr kumimoji="1" lang="en-US" altLang="zh-CN" baseline="0" dirty="0" smtClean="0"/>
              <a:t> preliminary results show that it is feasible to use </a:t>
            </a:r>
            <a:r>
              <a:rPr kumimoji="1" lang="en-US" altLang="zh-CN" baseline="0" dirty="0" err="1" smtClean="0"/>
              <a:t>WiFi</a:t>
            </a:r>
            <a:r>
              <a:rPr kumimoji="1" lang="en-US" altLang="zh-CN" baseline="0" dirty="0" smtClean="0"/>
              <a:t> CSI to detect smoking. The method will be non-intrusive and ubiquitous because wireless </a:t>
            </a:r>
            <a:r>
              <a:rPr kumimoji="1" lang="en-US" altLang="zh-CN" baseline="0" dirty="0" err="1" smtClean="0"/>
              <a:t>WiFi</a:t>
            </a:r>
            <a:r>
              <a:rPr kumimoji="1" lang="en-US" altLang="zh-CN" baseline="0" dirty="0" smtClean="0"/>
              <a:t> signal is non-intrusive and ubiquitous. However, how accurate the detection can be?</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16</a:t>
            </a:fld>
            <a:endParaRPr lang="zh-CN" altLang="en-US"/>
          </a:p>
        </p:txBody>
      </p:sp>
    </p:spTree>
    <p:extLst>
      <p:ext uri="{BB962C8B-B14F-4D97-AF65-F5344CB8AC3E}">
        <p14:creationId xmlns:p14="http://schemas.microsoft.com/office/powerpoint/2010/main" val="118706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How to extract the  useful information form the noisy CSI trace is important to the detection accuracy. A straight-forward method is selecting some subcarriers in advance. But it is not easy. Using too many subcarriers may bring too much noise and using too little</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subcarrier</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may</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lose</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important</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During the analysis, we find that the impacts of smoking on CSI are subcarrier-dependent and dynamic even on a single subcarrier, making the subcarrier selection more difficult. </a:t>
            </a:r>
          </a:p>
          <a:p>
            <a:r>
              <a:rPr lang="en-US" altLang="zh-CN" sz="1200" b="0" i="0" u="none" strike="noStrike" kern="1200" baseline="0" dirty="0" smtClean="0">
                <a:solidFill>
                  <a:schemeClr val="tx1"/>
                </a:solidFill>
                <a:latin typeface="+mn-lt"/>
                <a:ea typeface="+mn-ea"/>
                <a:cs typeface="+mn-cs"/>
              </a:rPr>
              <a:t>In this figure, we show the CSI sequences on subcarrier #5, #14, and #23. </a:t>
            </a:r>
          </a:p>
          <a:p>
            <a:r>
              <a:rPr lang="en-US" altLang="zh-CN" sz="1200" b="0" i="0" u="none" strike="noStrike" kern="1200" baseline="0" dirty="0" smtClean="0">
                <a:solidFill>
                  <a:schemeClr val="tx1"/>
                </a:solidFill>
                <a:latin typeface="+mn-lt"/>
                <a:ea typeface="+mn-ea"/>
                <a:cs typeface="+mn-cs"/>
              </a:rPr>
              <a:t>Light gray areas are the periods of smoking phase from (b) to (d) with arm motions. Dark gray areas are the periods of smoking phase (e) and (f) with chest motions.</a:t>
            </a:r>
          </a:p>
          <a:p>
            <a:r>
              <a:rPr lang="en-US" altLang="zh-CN" sz="1200" b="0" i="0" u="none" strike="noStrike" kern="1200" baseline="0" dirty="0" smtClean="0">
                <a:solidFill>
                  <a:schemeClr val="tx1"/>
                </a:solidFill>
                <a:latin typeface="+mn-lt"/>
                <a:ea typeface="+mn-ea"/>
                <a:cs typeface="+mn-cs"/>
              </a:rPr>
              <a:t>We can find that different subcarriers have different sensitivities to arm and chest motions. And the sensitivity even varies on a single subcarrier. </a:t>
            </a:r>
          </a:p>
          <a:p>
            <a:r>
              <a:rPr lang="en-US" altLang="zh-CN" sz="1200" b="0" i="0" u="none" strike="noStrike" kern="1200" baseline="0" dirty="0" smtClean="0">
                <a:solidFill>
                  <a:schemeClr val="tx1"/>
                </a:solidFill>
                <a:latin typeface="+mn-lt"/>
                <a:ea typeface="+mn-ea"/>
                <a:cs typeface="+mn-cs"/>
              </a:rPr>
              <a:t>Therefore, using pre-selected subcarriers as previous method is impossible. How to extract the useful information from the dynamic subcarrier is challenging.  </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C421F1D-28FC-4AB7-803D-21090FE83A97}" type="slidenum">
              <a:rPr lang="zh-CN" altLang="en-US" smtClean="0"/>
              <a:t>17</a:t>
            </a:fld>
            <a:endParaRPr lang="zh-CN" altLang="en-US"/>
          </a:p>
        </p:txBody>
      </p:sp>
    </p:spTree>
    <p:extLst>
      <p:ext uri="{BB962C8B-B14F-4D97-AF65-F5344CB8AC3E}">
        <p14:creationId xmlns:p14="http://schemas.microsoft.com/office/powerpoint/2010/main" val="247027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Next, I present the designs of our smoking detection system call Smokey which can accurately identify the good subcarriers to exact the meaning motions under dynamic environments. </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18</a:t>
            </a:fld>
            <a:endParaRPr lang="zh-CN" altLang="en-US"/>
          </a:p>
        </p:txBody>
      </p:sp>
    </p:spTree>
    <p:extLst>
      <p:ext uri="{BB962C8B-B14F-4D97-AF65-F5344CB8AC3E}">
        <p14:creationId xmlns:p14="http://schemas.microsoft.com/office/powerpoint/2010/main" val="112639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is the overview of Smokey. We first process the raw data. Then we borrow the idea of foreground detection methods from computer vision to solve the subcarrier-dependent problem and extract the meaningful motions in Motion Acquisition (</a:t>
            </a:r>
            <a:r>
              <a:rPr kumimoji="1" lang="zh-CN" altLang="en-US" baseline="0" dirty="0" smtClean="0"/>
              <a:t>爱可谓贼深</a:t>
            </a:r>
            <a:r>
              <a:rPr kumimoji="1" lang="en-US" altLang="zh-CN" baseline="0" dirty="0" smtClean="0"/>
              <a:t>)</a:t>
            </a:r>
            <a:r>
              <a:rPr kumimoji="1" lang="zh-CN" altLang="en-US" baseline="0" dirty="0" smtClean="0"/>
              <a:t> </a:t>
            </a:r>
            <a:r>
              <a:rPr kumimoji="1" lang="en-US" altLang="zh-CN" baseline="0" dirty="0" smtClean="0"/>
              <a:t>Component. I’ll present this key component of our work.</a:t>
            </a:r>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19</a:t>
            </a:fld>
            <a:endParaRPr lang="zh-CN" altLang="en-US"/>
          </a:p>
        </p:txBody>
      </p:sp>
    </p:spTree>
    <p:extLst>
      <p:ext uri="{BB962C8B-B14F-4D97-AF65-F5344CB8AC3E}">
        <p14:creationId xmlns:p14="http://schemas.microsoft.com/office/powerpoint/2010/main" val="126243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a:t>
            </a:r>
            <a:r>
              <a:rPr kumimoji="1" lang="en-US" altLang="zh-CN" baseline="0" dirty="0" smtClean="0"/>
              <a:t> </a:t>
            </a:r>
            <a:r>
              <a:rPr kumimoji="1" lang="en-US" altLang="zh-CN" dirty="0" smtClean="0"/>
              <a:t>computer</a:t>
            </a:r>
            <a:r>
              <a:rPr kumimoji="1" lang="en-US" altLang="zh-CN" baseline="0" dirty="0" smtClean="0"/>
              <a:t> vision problem, the data should be processed in unit of image frame. In our problem, </a:t>
            </a:r>
            <a:r>
              <a:rPr kumimoji="1" lang="en-US" altLang="zh-CN" dirty="0" smtClean="0"/>
              <a:t>we</a:t>
            </a:r>
            <a:r>
              <a:rPr kumimoji="1" lang="en-US" altLang="zh-CN" baseline="0" dirty="0" smtClean="0"/>
              <a:t> should first construct CSI frames from CSI sequences. We divided the sequences into segments to construct CSI images. Then we compare the foreground detection problem with </a:t>
            </a:r>
            <a:r>
              <a:rPr kumimoji="1" lang="en-US" altLang="zh-CN" baseline="0" smtClean="0"/>
              <a:t>our problem.</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20</a:t>
            </a:fld>
            <a:endParaRPr lang="zh-CN" altLang="en-US"/>
          </a:p>
        </p:txBody>
      </p:sp>
    </p:spTree>
    <p:extLst>
      <p:ext uri="{BB962C8B-B14F-4D97-AF65-F5344CB8AC3E}">
        <p14:creationId xmlns:p14="http://schemas.microsoft.com/office/powerpoint/2010/main" val="11069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It</a:t>
            </a:r>
            <a:r>
              <a:rPr lang="en-US" altLang="zh-CN" sz="1200" kern="1200" baseline="0" dirty="0" smtClean="0">
                <a:solidFill>
                  <a:schemeClr val="tx1"/>
                </a:solidFill>
                <a:effectLst/>
                <a:latin typeface="+mn-lt"/>
                <a:ea typeface="+mn-ea"/>
                <a:cs typeface="+mn-cs"/>
              </a:rPr>
              <a:t> is well known that s</a:t>
            </a:r>
            <a:r>
              <a:rPr lang="en-US" altLang="zh-CN" sz="1200" kern="1200" dirty="0" smtClean="0">
                <a:solidFill>
                  <a:schemeClr val="tx1"/>
                </a:solidFill>
                <a:effectLst/>
                <a:latin typeface="+mn-lt"/>
                <a:ea typeface="+mn-ea"/>
                <a:cs typeface="+mn-cs"/>
              </a:rPr>
              <a:t>moking is not only a significant reason of death and disease, but also a leading cause of fire </a:t>
            </a:r>
            <a:r>
              <a:rPr kumimoji="1" lang="en-US" altLang="zh-CN" baseline="0" dirty="0" smtClean="0"/>
              <a:t>disaster</a:t>
            </a:r>
            <a:r>
              <a:rPr lang="en-US" altLang="zh-CN" sz="1200" kern="1200" dirty="0" smtClean="0">
                <a:solidFill>
                  <a:schemeClr val="tx1"/>
                </a:solidFill>
                <a:effectLst/>
                <a:latin typeface="+mn-lt"/>
                <a:ea typeface="+mn-ea"/>
                <a:cs typeface="+mn-cs"/>
              </a:rPr>
              <a:t>. </a:t>
            </a:r>
            <a:endParaRPr kumimoji="1" lang="en-US" altLang="zh-CN" dirty="0" smtClean="0"/>
          </a:p>
          <a:p>
            <a:r>
              <a:rPr kumimoji="1" lang="en-US" altLang="zh-CN" dirty="0" smtClean="0"/>
              <a:t>In modern society</a:t>
            </a:r>
            <a:r>
              <a:rPr kumimoji="1" lang="en-US" altLang="zh-CN" baseline="0" dirty="0" smtClean="0"/>
              <a:t>, indoor smoking ban is put into practice in many countries to prevent the health influence to other non-smokers and also prevent the fire disaster. </a:t>
            </a:r>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a:t>
            </a:fld>
            <a:endParaRPr lang="zh-CN" altLang="en-US"/>
          </a:p>
        </p:txBody>
      </p:sp>
    </p:spTree>
    <p:extLst>
      <p:ext uri="{BB962C8B-B14F-4D97-AF65-F5344CB8AC3E}">
        <p14:creationId xmlns:p14="http://schemas.microsoft.com/office/powerpoint/2010/main" val="589877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Inspired</a:t>
            </a:r>
            <a:r>
              <a:rPr kumimoji="1" lang="en-US" altLang="zh-CN" baseline="0" dirty="0" smtClean="0"/>
              <a:t> by foreground detection problem in Computer vision research, we formulate our information extraction problem.</a:t>
            </a:r>
          </a:p>
          <a:p>
            <a:r>
              <a:rPr kumimoji="1" lang="en-US" altLang="zh-CN" baseline="0" dirty="0" smtClean="0"/>
              <a:t>In foreground detection problem, the foreground is usually some moving objects. And our foreground can be defined as the CSI changes caused by smoking.</a:t>
            </a:r>
          </a:p>
          <a:p>
            <a:r>
              <a:rPr kumimoji="1" lang="en-US" altLang="zh-CN" baseline="0" dirty="0" smtClean="0"/>
              <a:t>Both</a:t>
            </a:r>
            <a:r>
              <a:rPr kumimoji="1" lang="zh-CN" altLang="en-US" baseline="0" dirty="0" smtClean="0"/>
              <a:t> </a:t>
            </a:r>
            <a:r>
              <a:rPr kumimoji="1" lang="en-US" altLang="zh-CN" baseline="0" dirty="0" smtClean="0"/>
              <a:t>foregrounds can be regard as the pixels with significant changes.</a:t>
            </a:r>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21</a:t>
            </a:fld>
            <a:endParaRPr lang="zh-CN" altLang="en-US"/>
          </a:p>
        </p:txBody>
      </p:sp>
    </p:spTree>
    <p:extLst>
      <p:ext uri="{BB962C8B-B14F-4D97-AF65-F5344CB8AC3E}">
        <p14:creationId xmlns:p14="http://schemas.microsoft.com/office/powerpoint/2010/main" val="1631123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Foreground detection problem is extracting the moving objects from the dynamic background. Even though the background is changing due to the environment dynamics such as luminance changes, it still can be described by a background model. </a:t>
            </a:r>
          </a:p>
          <a:p>
            <a:r>
              <a:rPr kumimoji="1" lang="en-US" altLang="zh-CN" baseline="0" dirty="0" smtClean="0"/>
              <a:t>In our problem, our background is the noise from different subcarriers, which is also dynamic and be able to described by a model. Give the wireless signal features, the background noise can be described by Mixture of Gaussians. </a:t>
            </a:r>
            <a:endParaRPr kumimoji="1" lang="zh-CN" altLang="en-US" dirty="0" smtClean="0"/>
          </a:p>
          <a:p>
            <a:r>
              <a:rPr kumimoji="1" lang="en-US" altLang="zh-CN" dirty="0" smtClean="0"/>
              <a:t>Inspired</a:t>
            </a:r>
            <a:r>
              <a:rPr kumimoji="1" lang="en-US" altLang="zh-CN" baseline="0" dirty="0" smtClean="0"/>
              <a:t> by foreground detection problem, we design our motion extraction method. </a:t>
            </a:r>
            <a:endParaRPr kumimoji="1" lang="en-US" altLang="zh-CN" dirty="0" smtClean="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22</a:t>
            </a:fld>
            <a:endParaRPr lang="zh-CN" altLang="en-US"/>
          </a:p>
        </p:txBody>
      </p:sp>
    </p:spTree>
    <p:extLst>
      <p:ext uri="{BB962C8B-B14F-4D97-AF65-F5344CB8AC3E}">
        <p14:creationId xmlns:p14="http://schemas.microsoft.com/office/powerpoint/2010/main" val="52223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is an</a:t>
            </a:r>
            <a:r>
              <a:rPr kumimoji="1" lang="en-US" altLang="zh-CN" baseline="0" dirty="0" smtClean="0"/>
              <a:t> example</a:t>
            </a:r>
            <a:r>
              <a:rPr kumimoji="1" lang="en-US" altLang="zh-CN" dirty="0" smtClean="0"/>
              <a:t>. The figure</a:t>
            </a:r>
            <a:r>
              <a:rPr kumimoji="1" lang="en-US" altLang="zh-CN" baseline="0" dirty="0" smtClean="0"/>
              <a:t> presents the original CSI trace collected during smoking.</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23</a:t>
            </a:fld>
            <a:endParaRPr lang="zh-CN" altLang="en-US"/>
          </a:p>
        </p:txBody>
      </p:sp>
    </p:spTree>
    <p:extLst>
      <p:ext uri="{BB962C8B-B14F-4D97-AF65-F5344CB8AC3E}">
        <p14:creationId xmlns:p14="http://schemas.microsoft.com/office/powerpoint/2010/main" val="73888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After foreground detection.</a:t>
            </a:r>
            <a:r>
              <a:rPr kumimoji="1" lang="en-US" altLang="zh-CN" baseline="0" dirty="0" smtClean="0"/>
              <a:t> The CSI foregrounds caused by human motions are extracted. But we can see there are some false positives. </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24</a:t>
            </a:fld>
            <a:endParaRPr lang="zh-CN" altLang="en-US"/>
          </a:p>
        </p:txBody>
      </p:sp>
    </p:spTree>
    <p:extLst>
      <p:ext uri="{BB962C8B-B14F-4D97-AF65-F5344CB8AC3E}">
        <p14:creationId xmlns:p14="http://schemas.microsoft.com/office/powerpoint/2010/main" val="896938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use the temporal correlation</a:t>
            </a:r>
            <a:r>
              <a:rPr kumimoji="1" lang="en-US" altLang="zh-CN" baseline="0" dirty="0" smtClean="0"/>
              <a:t> and frequency correlation to filter out the false foregrounds. But it still contains the single motion which is caused by a single movement.</a:t>
            </a:r>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25</a:t>
            </a:fld>
            <a:endParaRPr lang="zh-CN" altLang="en-US"/>
          </a:p>
        </p:txBody>
      </p:sp>
    </p:spTree>
    <p:extLst>
      <p:ext uri="{BB962C8B-B14F-4D97-AF65-F5344CB8AC3E}">
        <p14:creationId xmlns:p14="http://schemas.microsoft.com/office/powerpoint/2010/main" val="137885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Note the smoking is a composite activity which contains a series of motions. Hence, we filter out the single motions.</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26</a:t>
            </a:fld>
            <a:endParaRPr lang="zh-CN" altLang="en-US"/>
          </a:p>
        </p:txBody>
      </p:sp>
    </p:spTree>
    <p:extLst>
      <p:ext uri="{BB962C8B-B14F-4D97-AF65-F5344CB8AC3E}">
        <p14:creationId xmlns:p14="http://schemas.microsoft.com/office/powerpoint/2010/main" val="424954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a:t>
            </a:r>
            <a:r>
              <a:rPr kumimoji="1" lang="en-US" altLang="zh-CN" baseline="0" dirty="0" smtClean="0"/>
              <a:t> we use the extracted information to perform periodicity analysis to find the extracted motions have rhythm like smoking or not. </a:t>
            </a:r>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27</a:t>
            </a:fld>
            <a:endParaRPr lang="zh-CN" altLang="en-US"/>
          </a:p>
        </p:txBody>
      </p:sp>
    </p:spTree>
    <p:extLst>
      <p:ext uri="{BB962C8B-B14F-4D97-AF65-F5344CB8AC3E}">
        <p14:creationId xmlns:p14="http://schemas.microsoft.com/office/powerpoint/2010/main" val="193049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use autocorrelation to analyze the period. If there is a relatively stable period, we judge there is smoking activity.</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28</a:t>
            </a:fld>
            <a:endParaRPr lang="zh-CN" altLang="en-US"/>
          </a:p>
        </p:txBody>
      </p:sp>
    </p:spTree>
    <p:extLst>
      <p:ext uri="{BB962C8B-B14F-4D97-AF65-F5344CB8AC3E}">
        <p14:creationId xmlns:p14="http://schemas.microsoft.com/office/powerpoint/2010/main" val="210694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evaluate</a:t>
            </a:r>
            <a:r>
              <a:rPr kumimoji="1" lang="en-US" altLang="zh-CN" baseline="0" dirty="0" smtClean="0"/>
              <a:t> our work, we perform real experiments. </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29</a:t>
            </a:fld>
            <a:endParaRPr lang="zh-CN" altLang="en-US"/>
          </a:p>
        </p:txBody>
      </p:sp>
    </p:spTree>
    <p:extLst>
      <p:ext uri="{BB962C8B-B14F-4D97-AF65-F5344CB8AC3E}">
        <p14:creationId xmlns:p14="http://schemas.microsoft.com/office/powerpoint/2010/main" val="1232101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30</a:t>
            </a:fld>
            <a:endParaRPr lang="zh-CN" altLang="en-US"/>
          </a:p>
        </p:txBody>
      </p:sp>
    </p:spTree>
    <p:extLst>
      <p:ext uri="{BB962C8B-B14F-4D97-AF65-F5344CB8AC3E}">
        <p14:creationId xmlns:p14="http://schemas.microsoft.com/office/powerpoint/2010/main" val="422680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However,</a:t>
            </a:r>
            <a:r>
              <a:rPr kumimoji="1" lang="en-US" altLang="zh-CN" baseline="0" dirty="0" smtClean="0"/>
              <a:t> it is not easy to detect the violations of the smoking ban. </a:t>
            </a:r>
          </a:p>
          <a:p>
            <a:r>
              <a:rPr kumimoji="1" lang="en-US" altLang="zh-CN" baseline="0" dirty="0" smtClean="0"/>
              <a:t>You may have the experience that some people smoking in the toilets and stairwells.</a:t>
            </a:r>
          </a:p>
          <a:p>
            <a:r>
              <a:rPr kumimoji="1" lang="en-US" altLang="zh-CN" baseline="0" dirty="0" smtClean="0"/>
              <a:t>They even smoke just</a:t>
            </a:r>
            <a:r>
              <a:rPr kumimoji="1" lang="zh-CN" altLang="en-US" baseline="0" dirty="0" smtClean="0"/>
              <a:t> </a:t>
            </a:r>
            <a:r>
              <a:rPr kumimoji="1" lang="en-US" altLang="zh-CN" baseline="0" dirty="0" smtClean="0"/>
              <a:t>near the warning</a:t>
            </a:r>
            <a:r>
              <a:rPr kumimoji="1" lang="zh-CN" altLang="en-US" baseline="0" dirty="0" smtClean="0"/>
              <a:t> </a:t>
            </a:r>
            <a:r>
              <a:rPr kumimoji="1" lang="en-US" altLang="zh-CN" baseline="0" dirty="0" smtClean="0"/>
              <a:t>notices like this famous man does.</a:t>
            </a:r>
          </a:p>
          <a:p>
            <a:r>
              <a:rPr kumimoji="1" lang="en-US" altLang="zh-CN" baseline="0" dirty="0" smtClean="0"/>
              <a:t>Therefore, a monitoring system is necessary to ensure the smoking ban really benefits.</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a:t>
            </a:fld>
            <a:endParaRPr lang="zh-CN" altLang="en-US"/>
          </a:p>
        </p:txBody>
      </p:sp>
    </p:spTree>
    <p:extLst>
      <p:ext uri="{BB962C8B-B14F-4D97-AF65-F5344CB8AC3E}">
        <p14:creationId xmlns:p14="http://schemas.microsoft.com/office/powerpoint/2010/main" val="105618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conduct our</a:t>
            </a:r>
            <a:r>
              <a:rPr kumimoji="1" lang="en-US" altLang="zh-CN" baseline="0" dirty="0" smtClean="0"/>
              <a:t> experiments in a smoking-allowed office room and two apartments where a smoker and a non-smoker living in respectively.</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31</a:t>
            </a:fld>
            <a:endParaRPr lang="zh-CN" altLang="en-US"/>
          </a:p>
        </p:txBody>
      </p:sp>
    </p:spTree>
    <p:extLst>
      <p:ext uri="{BB962C8B-B14F-4D97-AF65-F5344CB8AC3E}">
        <p14:creationId xmlns:p14="http://schemas.microsoft.com/office/powerpoint/2010/main" val="149799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is the overall accuracy in three settings. </a:t>
            </a:r>
            <a:r>
              <a:rPr kumimoji="1" lang="en-US" altLang="zh-CN" dirty="0" smtClean="0"/>
              <a:t>Smokey accurately detects</a:t>
            </a:r>
            <a:r>
              <a:rPr kumimoji="1" lang="en-US" altLang="zh-CN" baseline="0" dirty="0" smtClean="0"/>
              <a:t> 92 percentage  of the smoking activities and misjudges 2.3 percentage of the normal activities as smoking.</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32</a:t>
            </a:fld>
            <a:endParaRPr lang="zh-CN" altLang="en-US"/>
          </a:p>
        </p:txBody>
      </p:sp>
    </p:spTree>
    <p:extLst>
      <p:ext uri="{BB962C8B-B14F-4D97-AF65-F5344CB8AC3E}">
        <p14:creationId xmlns:p14="http://schemas.microsoft.com/office/powerpoint/2010/main" val="734111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also</a:t>
            </a:r>
            <a:r>
              <a:rPr kumimoji="1" lang="en-US" altLang="zh-CN" baseline="0" dirty="0" smtClean="0"/>
              <a:t> evaluate Smokey under Non Line of sight and through-wall environments.  This is the illustration of our experiment scenarios.</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33</a:t>
            </a:fld>
            <a:endParaRPr lang="zh-CN" altLang="en-US"/>
          </a:p>
        </p:txBody>
      </p:sp>
    </p:spTree>
    <p:extLst>
      <p:ext uri="{BB962C8B-B14F-4D97-AF65-F5344CB8AC3E}">
        <p14:creationId xmlns:p14="http://schemas.microsoft.com/office/powerpoint/2010/main" val="742376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Given the false positive rate less than 1 percent, the accuracy is 0.946 under line of sight environments.</a:t>
            </a:r>
          </a:p>
          <a:p>
            <a:r>
              <a:rPr kumimoji="1" lang="en-US" altLang="zh-CN" baseline="0" dirty="0" smtClean="0"/>
              <a:t>The accuracy drop to 0.56 and 0.3 under NLOS and through-wall environments respectively.</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34</a:t>
            </a:fld>
            <a:endParaRPr lang="zh-CN" altLang="en-US"/>
          </a:p>
        </p:txBody>
      </p:sp>
    </p:spTree>
    <p:extLst>
      <p:ext uri="{BB962C8B-B14F-4D97-AF65-F5344CB8AC3E}">
        <p14:creationId xmlns:p14="http://schemas.microsoft.com/office/powerpoint/2010/main" val="18073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a:t>
            </a:r>
            <a:r>
              <a:rPr kumimoji="1" lang="en-US" altLang="zh-CN" baseline="0" dirty="0" smtClean="0"/>
              <a:t> is a conclusion of our work. We design an ubiquitous smoking detection method called Smokey. It is a step in moving</a:t>
            </a:r>
            <a:r>
              <a:rPr kumimoji="1" lang="zh-CN" altLang="en-US" baseline="0" dirty="0" smtClean="0"/>
              <a:t> </a:t>
            </a:r>
            <a:r>
              <a:rPr kumimoji="1" lang="en-US" altLang="zh-CN" baseline="0" dirty="0" smtClean="0"/>
              <a:t>to no-intrusive and ubiquitous smoking detection system that ensure the smoking ban benefits and avoid the fire hazards. (</a:t>
            </a:r>
            <a:r>
              <a:rPr kumimoji="1" lang="zh-CN" altLang="en-US" baseline="0" dirty="0" smtClean="0"/>
              <a:t>哈泽儿子</a:t>
            </a:r>
            <a:r>
              <a:rPr kumimoji="1" lang="en-US" altLang="zh-CN" baseline="0" dirty="0" smtClean="0"/>
              <a:t>) </a:t>
            </a:r>
            <a:endParaRPr kumimoji="1" lang="en-US" altLang="zh-CN" dirty="0" smtClean="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36</a:t>
            </a:fld>
            <a:endParaRPr lang="zh-CN" altLang="en-US"/>
          </a:p>
        </p:txBody>
      </p:sp>
    </p:spTree>
    <p:extLst>
      <p:ext uri="{BB962C8B-B14F-4D97-AF65-F5344CB8AC3E}">
        <p14:creationId xmlns:p14="http://schemas.microsoft.com/office/powerpoint/2010/main" val="1258761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a:t>
            </a:r>
            <a:r>
              <a:rPr lang="zh-CN" altLang="en-US" dirty="0" smtClean="0"/>
              <a:t> </a:t>
            </a:r>
            <a:r>
              <a:rPr lang="en-US" altLang="zh-CN" dirty="0" smtClean="0"/>
              <a:t>is</a:t>
            </a:r>
            <a:r>
              <a:rPr lang="zh-CN" altLang="en-US" dirty="0" smtClean="0"/>
              <a:t> </a:t>
            </a:r>
            <a:r>
              <a:rPr lang="en-US" altLang="zh-CN" dirty="0" smtClean="0"/>
              <a:t>all,</a:t>
            </a:r>
            <a:r>
              <a:rPr lang="en-US" altLang="zh-CN" baseline="0" dirty="0" smtClean="0"/>
              <a:t> Thank you very much for listening!</a:t>
            </a:r>
            <a:endParaRPr lang="zh-CN" altLang="en-US" dirty="0"/>
          </a:p>
        </p:txBody>
      </p:sp>
      <p:sp>
        <p:nvSpPr>
          <p:cNvPr id="4" name="灯片编号占位符 3"/>
          <p:cNvSpPr>
            <a:spLocks noGrp="1"/>
          </p:cNvSpPr>
          <p:nvPr>
            <p:ph type="sldNum" sz="quarter" idx="10"/>
          </p:nvPr>
        </p:nvSpPr>
        <p:spPr/>
        <p:txBody>
          <a:bodyPr/>
          <a:lstStyle/>
          <a:p>
            <a:fld id="{6C421F1D-28FC-4AB7-803D-21090FE83A97}" type="slidenum">
              <a:rPr lang="zh-CN" altLang="en-US" smtClean="0"/>
              <a:t>37</a:t>
            </a:fld>
            <a:endParaRPr lang="zh-CN" altLang="en-US"/>
          </a:p>
        </p:txBody>
      </p:sp>
    </p:spTree>
    <p:extLst>
      <p:ext uri="{BB962C8B-B14F-4D97-AF65-F5344CB8AC3E}">
        <p14:creationId xmlns:p14="http://schemas.microsoft.com/office/powerpoint/2010/main" val="2340553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also evaluate</a:t>
            </a:r>
            <a:r>
              <a:rPr kumimoji="1" lang="en-US" altLang="zh-CN" baseline="0" dirty="0" smtClean="0"/>
              <a:t> Smokey with multiple persons around. The accuracy will drop with the increase of number of persons. </a:t>
            </a:r>
          </a:p>
          <a:p>
            <a:r>
              <a:rPr kumimoji="1" lang="en-US" altLang="zh-CN" baseline="0" dirty="0" smtClean="0"/>
              <a:t>The accuracy is more than 0.7 and 0.4 when there are 4 non-smokers and 4 smokers around respectively. </a:t>
            </a:r>
          </a:p>
          <a:p>
            <a:r>
              <a:rPr kumimoji="1" lang="en-US" altLang="zh-CN" baseline="0" dirty="0" smtClean="0"/>
              <a:t>The accuracy drops faster when multiple smoker smoking in Case 2, compared to the Case1 where one smoker is smoking and chatting with other non-smokers. </a:t>
            </a:r>
          </a:p>
          <a:p>
            <a:r>
              <a:rPr kumimoji="1" lang="en-US" altLang="zh-CN" baseline="0" dirty="0" smtClean="0"/>
              <a:t>This is because the smoking habits of different smokers are different, the periodicity analysis is easier to corrupt.</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46</a:t>
            </a:fld>
            <a:endParaRPr lang="zh-CN" altLang="en-US"/>
          </a:p>
        </p:txBody>
      </p:sp>
    </p:spTree>
    <p:extLst>
      <p:ext uri="{BB962C8B-B14F-4D97-AF65-F5344CB8AC3E}">
        <p14:creationId xmlns:p14="http://schemas.microsoft.com/office/powerpoint/2010/main" val="113012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But</a:t>
            </a:r>
            <a:r>
              <a:rPr kumimoji="1" lang="en-US" altLang="zh-CN" baseline="0" dirty="0" smtClean="0"/>
              <a:t> how to detect and monitor the smoking activities?</a:t>
            </a:r>
          </a:p>
          <a:p>
            <a:r>
              <a:rPr kumimoji="1" lang="en-US" altLang="zh-CN" dirty="0" smtClean="0"/>
              <a:t>In</a:t>
            </a:r>
            <a:r>
              <a:rPr kumimoji="1" lang="en-US" altLang="zh-CN" baseline="0" dirty="0" smtClean="0"/>
              <a:t> modern building, smog sensors are widely deployed. However, it is not sensitive enough to detect the small amount of smoke caused by smoking a cigarette. </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4</a:t>
            </a:fld>
            <a:endParaRPr lang="zh-CN" altLang="en-US"/>
          </a:p>
        </p:txBody>
      </p:sp>
    </p:spTree>
    <p:extLst>
      <p:ext uri="{BB962C8B-B14F-4D97-AF65-F5344CB8AC3E}">
        <p14:creationId xmlns:p14="http://schemas.microsoft.com/office/powerpoint/2010/main" val="188478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Some</a:t>
            </a:r>
            <a:r>
              <a:rPr kumimoji="1" lang="en-US" altLang="zh-CN" baseline="0" dirty="0" smtClean="0"/>
              <a:t> customized sensors are proposed. However they have a limited sensing range and expensive, making it impractical to widely deploy.</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5</a:t>
            </a:fld>
            <a:endParaRPr lang="zh-CN" altLang="en-US"/>
          </a:p>
        </p:txBody>
      </p:sp>
    </p:spTree>
    <p:extLst>
      <p:ext uri="{BB962C8B-B14F-4D97-AF65-F5344CB8AC3E}">
        <p14:creationId xmlns:p14="http://schemas.microsoft.com/office/powerpoint/2010/main" val="95471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Recently,</a:t>
            </a:r>
            <a:r>
              <a:rPr kumimoji="1" lang="en-US" altLang="zh-CN" baseline="0" dirty="0" smtClean="0"/>
              <a:t> researchers use wearable devices to detect and record the smoking activities for</a:t>
            </a:r>
            <a:r>
              <a:rPr kumimoji="1" lang="zh-CN" altLang="en-US" baseline="0" dirty="0" smtClean="0"/>
              <a:t> </a:t>
            </a:r>
            <a:r>
              <a:rPr kumimoji="1" lang="en-US" altLang="zh-CN" baseline="0" dirty="0" smtClean="0"/>
              <a:t>helping the smokers</a:t>
            </a:r>
            <a:r>
              <a:rPr kumimoji="1" lang="zh-CN" altLang="en-US" baseline="0" dirty="0" smtClean="0"/>
              <a:t> </a:t>
            </a:r>
            <a:r>
              <a:rPr kumimoji="1" lang="en-US" altLang="zh-CN" baseline="0" dirty="0" smtClean="0"/>
              <a:t>quit</a:t>
            </a:r>
            <a:r>
              <a:rPr kumimoji="1" lang="zh-CN" altLang="en-US" baseline="0" dirty="0" smtClean="0"/>
              <a:t> </a:t>
            </a:r>
            <a:r>
              <a:rPr kumimoji="1" lang="en-US" altLang="zh-CN" baseline="0" dirty="0" smtClean="0"/>
              <a:t>smoking. </a:t>
            </a:r>
          </a:p>
          <a:p>
            <a:r>
              <a:rPr kumimoji="1" lang="en-US" altLang="zh-CN" baseline="0" dirty="0" smtClean="0"/>
              <a:t>They</a:t>
            </a:r>
            <a:r>
              <a:rPr kumimoji="1" lang="zh-CN" altLang="en-US" baseline="0" dirty="0" smtClean="0"/>
              <a:t> </a:t>
            </a:r>
            <a:r>
              <a:rPr kumimoji="1" lang="en-US" altLang="zh-CN" baseline="0" dirty="0" smtClean="0"/>
              <a:t>require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targets to wear dedicated devices with sensors such as chest and wrist bands. It is impossible for our scenarios where the potential targets will not cooperate. </a:t>
            </a:r>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6</a:t>
            </a:fld>
            <a:endParaRPr lang="zh-CN" altLang="en-US"/>
          </a:p>
        </p:txBody>
      </p:sp>
    </p:spTree>
    <p:extLst>
      <p:ext uri="{BB962C8B-B14F-4D97-AF65-F5344CB8AC3E}">
        <p14:creationId xmlns:p14="http://schemas.microsoft.com/office/powerpoint/2010/main" val="133342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Computer</a:t>
            </a:r>
            <a:r>
              <a:rPr kumimoji="1" lang="en-US" altLang="zh-CN" baseline="0" dirty="0" smtClean="0"/>
              <a:t> Vision techniques can leverage the cameras to detect the cigarette or specific body movements.</a:t>
            </a:r>
          </a:p>
          <a:p>
            <a:r>
              <a:rPr kumimoji="1" lang="en-US" altLang="zh-CN" baseline="0" dirty="0" smtClean="0"/>
              <a:t>But they require the line-of-sight video images. </a:t>
            </a:r>
          </a:p>
          <a:p>
            <a:r>
              <a:rPr kumimoji="1" lang="en-US" altLang="zh-CN" baseline="0" dirty="0" smtClean="0"/>
              <a:t>Due to the cost and privacy concerns, some places such as stairwell and toilets cannot use such method. </a:t>
            </a:r>
          </a:p>
          <a:p>
            <a:r>
              <a:rPr kumimoji="1" lang="en-US" altLang="zh-CN" baseline="0" dirty="0" smtClean="0"/>
              <a:t>But such places happen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places</a:t>
            </a:r>
            <a:r>
              <a:rPr kumimoji="1" lang="zh-CN" altLang="en-US" baseline="0" dirty="0" smtClean="0"/>
              <a:t> </a:t>
            </a:r>
            <a:r>
              <a:rPr kumimoji="1" lang="en-US" altLang="zh-CN" baseline="0" dirty="0" smtClean="0"/>
              <a:t>where</a:t>
            </a:r>
            <a:r>
              <a:rPr kumimoji="1" lang="zh-CN" altLang="en-US" baseline="0" dirty="0" smtClean="0"/>
              <a:t> </a:t>
            </a:r>
            <a:r>
              <a:rPr kumimoji="1" lang="en-US" altLang="zh-CN" baseline="0" dirty="0" smtClean="0"/>
              <a:t>invalid</a:t>
            </a:r>
            <a:r>
              <a:rPr kumimoji="1" lang="zh-CN" altLang="en-US" baseline="0" dirty="0" smtClean="0"/>
              <a:t> </a:t>
            </a:r>
            <a:r>
              <a:rPr kumimoji="1" lang="en-US" altLang="zh-CN" baseline="0" dirty="0" smtClean="0"/>
              <a:t>smoking</a:t>
            </a:r>
            <a:r>
              <a:rPr kumimoji="1" lang="zh-CN" altLang="en-US" baseline="0" dirty="0" smtClean="0"/>
              <a:t> </a:t>
            </a:r>
            <a:r>
              <a:rPr kumimoji="1" lang="en-US" altLang="zh-CN" baseline="0" dirty="0" smtClean="0"/>
              <a:t>often happens.</a:t>
            </a:r>
          </a:p>
          <a:p>
            <a:endParaRPr kumimoji="1" lang="en-US" altLang="zh-CN" baseline="0" dirty="0" smtClean="0"/>
          </a:p>
          <a:p>
            <a:endParaRPr kumimoji="1" lang="en-US" altLang="zh-CN" baseline="0" dirty="0" smtClean="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7</a:t>
            </a:fld>
            <a:endParaRPr lang="zh-CN" altLang="en-US"/>
          </a:p>
        </p:txBody>
      </p:sp>
    </p:spTree>
    <p:extLst>
      <p:ext uri="{BB962C8B-B14F-4D97-AF65-F5344CB8AC3E}">
        <p14:creationId xmlns:p14="http://schemas.microsoft.com/office/powerpoint/2010/main" val="58185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a nutshell,</a:t>
            </a:r>
            <a:r>
              <a:rPr kumimoji="1" lang="en-US" altLang="zh-CN" baseline="0" dirty="0" smtClean="0"/>
              <a:t> existing methods fail to provide our desired smoking detection system which should</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non-intrusive but</a:t>
            </a:r>
            <a:r>
              <a:rPr kumimoji="1" lang="zh-CN" altLang="en-US" baseline="0" dirty="0" smtClean="0"/>
              <a:t> </a:t>
            </a:r>
            <a:r>
              <a:rPr kumimoji="1" lang="en-US" altLang="zh-CN" baseline="0" dirty="0" smtClean="0"/>
              <a:t>able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automatically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accurately</a:t>
            </a:r>
            <a:r>
              <a:rPr kumimoji="1" lang="zh-CN" altLang="en-US" baseline="0" dirty="0" smtClean="0"/>
              <a:t> </a:t>
            </a:r>
            <a:r>
              <a:rPr kumimoji="1" lang="en-US" altLang="zh-CN" baseline="0" dirty="0" smtClean="0"/>
              <a:t>detect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invalid</a:t>
            </a:r>
            <a:r>
              <a:rPr kumimoji="1" lang="zh-CN" altLang="en-US" baseline="0" dirty="0" smtClean="0"/>
              <a:t> </a:t>
            </a:r>
            <a:r>
              <a:rPr kumimoji="1" lang="en-US" altLang="zh-CN" baseline="0" dirty="0" smtClean="0"/>
              <a:t>smoking</a:t>
            </a:r>
            <a:r>
              <a:rPr kumimoji="1" lang="zh-CN" altLang="en-US" baseline="0" dirty="0" smtClean="0"/>
              <a:t> </a:t>
            </a:r>
            <a:r>
              <a:rPr kumimoji="1" lang="en-US" altLang="zh-CN" baseline="0" dirty="0" smtClean="0"/>
              <a:t>activities</a:t>
            </a:r>
            <a:r>
              <a:rPr kumimoji="1" lang="zh-CN" altLang="en-US" baseline="0" dirty="0" smtClean="0"/>
              <a:t> </a:t>
            </a:r>
            <a:r>
              <a:rPr kumimoji="1" lang="en-US" altLang="zh-CN" baseline="0" dirty="0" smtClean="0"/>
              <a:t>under</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wide</a:t>
            </a:r>
            <a:r>
              <a:rPr kumimoji="1" lang="zh-CN" altLang="en-US" baseline="0" dirty="0" smtClean="0"/>
              <a:t> </a:t>
            </a:r>
            <a:r>
              <a:rPr kumimoji="1" lang="en-US" altLang="zh-CN" baseline="0" dirty="0" smtClean="0"/>
              <a:t>range</a:t>
            </a:r>
            <a:r>
              <a:rPr kumimoji="1" lang="zh-CN" altLang="en-US" baseline="0" dirty="0" smtClean="0"/>
              <a:t> </a:t>
            </a:r>
            <a:r>
              <a:rPr kumimoji="1" lang="en-US" altLang="zh-CN" baseline="0" dirty="0" smtClean="0"/>
              <a:t>environments including</a:t>
            </a:r>
            <a:r>
              <a:rPr kumimoji="1" lang="zh-CN" altLang="en-US" baseline="0" dirty="0" smtClean="0"/>
              <a:t> </a:t>
            </a:r>
            <a:r>
              <a:rPr kumimoji="1" lang="en-US" altLang="zh-CN" baseline="0" dirty="0" smtClean="0"/>
              <a:t>both</a:t>
            </a:r>
            <a:r>
              <a:rPr kumimoji="1" lang="zh-CN" altLang="en-US" baseline="0" dirty="0" smtClean="0"/>
              <a:t> </a:t>
            </a:r>
            <a:r>
              <a:rPr kumimoji="1" lang="en-US" altLang="zh-CN" baseline="0" dirty="0" smtClean="0"/>
              <a:t>LOS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Non-LOS</a:t>
            </a:r>
            <a:r>
              <a:rPr kumimoji="1" lang="zh-CN" altLang="en-US" baseline="0" dirty="0" smtClean="0"/>
              <a:t> </a:t>
            </a:r>
            <a:r>
              <a:rPr kumimoji="1" lang="en-US" altLang="zh-CN" baseline="0" dirty="0" smtClean="0"/>
              <a:t>conditions.</a:t>
            </a:r>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8</a:t>
            </a:fld>
            <a:endParaRPr lang="zh-CN" altLang="en-US"/>
          </a:p>
        </p:txBody>
      </p:sp>
    </p:spTree>
    <p:extLst>
      <p:ext uri="{BB962C8B-B14F-4D97-AF65-F5344CB8AC3E}">
        <p14:creationId xmlns:p14="http://schemas.microsoft.com/office/powerpoint/2010/main" val="210230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Recent studies</a:t>
            </a:r>
            <a:r>
              <a:rPr kumimoji="1" lang="en-US" altLang="zh-CN" baseline="0" dirty="0" smtClean="0"/>
              <a:t> have shown that human motions affect wireless signal. Hence, we turn to thinking solutions in this direction. </a:t>
            </a:r>
          </a:p>
          <a:p>
            <a:r>
              <a:rPr kumimoji="1" lang="en-US" altLang="zh-CN" baseline="0" dirty="0" smtClean="0"/>
              <a:t>Existing methods train the model with labeled data to infer the user’ motions. </a:t>
            </a:r>
          </a:p>
          <a:p>
            <a:r>
              <a:rPr kumimoji="1" lang="en-US" altLang="zh-CN" baseline="0" dirty="0" smtClean="0"/>
              <a:t>But in our scenario, there are various monitoring environments and too many potential monitoring targets. No labeled data is available. </a:t>
            </a:r>
          </a:p>
          <a:p>
            <a:r>
              <a:rPr kumimoji="1" lang="en-US" altLang="zh-CN" baseline="0" dirty="0" smtClean="0"/>
              <a:t>Hence, we may ask is that possible to leverage the affected </a:t>
            </a:r>
            <a:r>
              <a:rPr kumimoji="1" lang="en-US" altLang="zh-CN" baseline="0" dirty="0" err="1" smtClean="0"/>
              <a:t>WiFi</a:t>
            </a:r>
            <a:r>
              <a:rPr kumimoji="1" lang="en-US" altLang="zh-CN" baseline="0" dirty="0" smtClean="0"/>
              <a:t> signal to detect smoking activities under various dynamic environments, without the requirement of users’ cooperation?</a:t>
            </a:r>
          </a:p>
          <a:p>
            <a:endParaRPr kumimoji="1" lang="en-US" altLang="zh-CN" baseline="0" dirty="0" smtClean="0"/>
          </a:p>
          <a:p>
            <a:r>
              <a:rPr kumimoji="1" lang="en-US" altLang="zh-CN" baseline="0" dirty="0" smtClean="0"/>
              <a:t>To answer this question, we preform some preliminary analysis and experiments.</a:t>
            </a:r>
          </a:p>
        </p:txBody>
      </p:sp>
      <p:sp>
        <p:nvSpPr>
          <p:cNvPr id="4" name="幻灯片编号占位符 3"/>
          <p:cNvSpPr>
            <a:spLocks noGrp="1"/>
          </p:cNvSpPr>
          <p:nvPr>
            <p:ph type="sldNum" sz="quarter" idx="10"/>
          </p:nvPr>
        </p:nvSpPr>
        <p:spPr/>
        <p:txBody>
          <a:bodyPr/>
          <a:lstStyle/>
          <a:p>
            <a:fld id="{6C421F1D-28FC-4AB7-803D-21090FE83A97}" type="slidenum">
              <a:rPr lang="zh-CN" altLang="en-US" smtClean="0"/>
              <a:t>9</a:t>
            </a:fld>
            <a:endParaRPr lang="zh-CN" altLang="en-US"/>
          </a:p>
        </p:txBody>
      </p:sp>
    </p:spTree>
    <p:extLst>
      <p:ext uri="{BB962C8B-B14F-4D97-AF65-F5344CB8AC3E}">
        <p14:creationId xmlns:p14="http://schemas.microsoft.com/office/powerpoint/2010/main" val="90037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511"/>
            <a:ext cx="7772400" cy="2124271"/>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2958957"/>
            <a:ext cx="6858000" cy="264816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2619311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1586257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2557695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7560" y="252505"/>
            <a:ext cx="7107790" cy="1180258"/>
          </a:xfrm>
        </p:spPr>
        <p:txBody>
          <a:bodyPr/>
          <a:lstStyle>
            <a:lvl1pPr algn="l">
              <a:defRPr>
                <a:latin typeface="Arial" panose="020B0604020202020204" pitchFamily="34" charset="0"/>
                <a:cs typeface="Arial" panose="020B0604020202020204" pitchFamily="34" charset="0"/>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628650" y="1849438"/>
            <a:ext cx="7886700" cy="4458155"/>
          </a:xfrm>
        </p:spPr>
        <p:txBody>
          <a:bodyPr/>
          <a:lstStyle>
            <a:lvl1pPr marL="228600" indent="-228600">
              <a:buFont typeface="Wingdings" panose="05000000000000000000" pitchFamily="2" charset="2"/>
              <a:buChar char="Ø"/>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11" y="176384"/>
            <a:ext cx="1172877" cy="1172877"/>
          </a:xfrm>
          <a:prstGeom prst="rect">
            <a:avLst/>
          </a:prstGeom>
        </p:spPr>
      </p:pic>
      <p:sp>
        <p:nvSpPr>
          <p:cNvPr id="11" name="矩形 10"/>
          <p:cNvSpPr/>
          <p:nvPr userDrawn="1"/>
        </p:nvSpPr>
        <p:spPr>
          <a:xfrm>
            <a:off x="0" y="1536171"/>
            <a:ext cx="8460000" cy="126000"/>
          </a:xfrm>
          <a:prstGeom prst="rect">
            <a:avLst/>
          </a:prstGeom>
          <a:gradFill flip="none" rotWithShape="1">
            <a:gsLst>
              <a:gs pos="21000">
                <a:srgbClr val="D6E6F5"/>
              </a:gs>
              <a:gs pos="0">
                <a:schemeClr val="accent1">
                  <a:lumMod val="5000"/>
                  <a:lumOff val="95000"/>
                </a:schemeClr>
              </a:gs>
              <a:gs pos="100000">
                <a:schemeClr val="accent1"/>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340600" y="6610921"/>
            <a:ext cx="1800000" cy="108000"/>
          </a:xfrm>
          <a:prstGeom prst="rect">
            <a:avLst/>
          </a:prstGeom>
          <a:gradFill flip="none" rotWithShape="1">
            <a:gsLst>
              <a:gs pos="0">
                <a:schemeClr val="accent1">
                  <a:lumMod val="5000"/>
                  <a:lumOff val="95000"/>
                </a:schemeClr>
              </a:gs>
              <a:gs pos="31000">
                <a:srgbClr val="B5CEE6"/>
              </a:gs>
              <a:gs pos="100000">
                <a:srgbClr val="72A2C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343900" y="6429002"/>
            <a:ext cx="441098" cy="441098"/>
          </a:xfrm>
          <a:prstGeom prst="rect">
            <a:avLst/>
          </a:prstGeom>
          <a:noFill/>
        </p:spPr>
      </p:pic>
      <p:sp>
        <p:nvSpPr>
          <p:cNvPr id="6" name="Slide Number Placeholder 5"/>
          <p:cNvSpPr>
            <a:spLocks noGrp="1"/>
          </p:cNvSpPr>
          <p:nvPr>
            <p:ph type="sldNum" sz="quarter" idx="12"/>
          </p:nvPr>
        </p:nvSpPr>
        <p:spPr>
          <a:xfrm>
            <a:off x="8343900" y="6457204"/>
            <a:ext cx="441098" cy="365125"/>
          </a:xfrm>
        </p:spPr>
        <p:txBody>
          <a:bodyPr/>
          <a:lstStyle>
            <a:lvl1pPr algn="ctr">
              <a:defRPr sz="1600" b="1">
                <a:solidFill>
                  <a:schemeClr val="bg1"/>
                </a:solidFill>
                <a:latin typeface="Arial" panose="020B0604020202020204" pitchFamily="34" charset="0"/>
                <a:cs typeface="Arial" panose="020B0604020202020204" pitchFamily="34" charset="0"/>
              </a:defRPr>
            </a:lvl1pPr>
          </a:lstStyle>
          <a:p>
            <a:fld id="{CC1407E5-39A0-4750-B9CB-E1019B15F551}" type="slidenum">
              <a:rPr lang="zh-CN" altLang="en-US" smtClean="0"/>
              <a:pPr/>
              <a:t>‹#›</a:t>
            </a:fld>
            <a:endParaRPr lang="zh-CN" altLang="en-US" dirty="0"/>
          </a:p>
        </p:txBody>
      </p:sp>
    </p:spTree>
    <p:extLst>
      <p:ext uri="{BB962C8B-B14F-4D97-AF65-F5344CB8AC3E}">
        <p14:creationId xmlns:p14="http://schemas.microsoft.com/office/powerpoint/2010/main" val="342351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8520988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41601909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38906596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400570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34285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286394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336686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407E5-39A0-4750-B9CB-E1019B15F551}" type="slidenum">
              <a:rPr lang="zh-CN" altLang="en-US" smtClean="0"/>
              <a:t>‹#›</a:t>
            </a:fld>
            <a:endParaRPr lang="zh-CN" altLang="en-US"/>
          </a:p>
        </p:txBody>
      </p:sp>
    </p:spTree>
    <p:extLst>
      <p:ext uri="{BB962C8B-B14F-4D97-AF65-F5344CB8AC3E}">
        <p14:creationId xmlns:p14="http://schemas.microsoft.com/office/powerpoint/2010/main" val="2526120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88219"/>
            <a:ext cx="7772400" cy="1990951"/>
          </a:xfrm>
        </p:spPr>
        <p:txBody>
          <a:bodyPr>
            <a:noAutofit/>
          </a:bodyPr>
          <a:lstStyle/>
          <a:p>
            <a:r>
              <a:rPr lang="en-US" altLang="zh-CN" sz="5400" b="1" dirty="0" smtClean="0">
                <a:solidFill>
                  <a:srgbClr val="7030A0"/>
                </a:solidFill>
                <a:latin typeface="Arial" panose="020B0604020202020204" pitchFamily="34" charset="0"/>
                <a:cs typeface="Arial" panose="020B0604020202020204" pitchFamily="34" charset="0"/>
              </a:rPr>
              <a:t>Smokey:</a:t>
            </a:r>
            <a:r>
              <a:rPr lang="en-US" altLang="zh-CN" sz="4000" dirty="0" smtClean="0">
                <a:latin typeface="Arial" panose="020B0604020202020204" pitchFamily="34" charset="0"/>
                <a:cs typeface="Arial" panose="020B0604020202020204" pitchFamily="34" charset="0"/>
              </a:rPr>
              <a:t/>
            </a:r>
            <a:br>
              <a:rPr lang="en-US" altLang="zh-CN" sz="4000" dirty="0" smtClean="0">
                <a:latin typeface="Arial" panose="020B0604020202020204" pitchFamily="34" charset="0"/>
                <a:cs typeface="Arial" panose="020B0604020202020204" pitchFamily="34" charset="0"/>
              </a:rPr>
            </a:br>
            <a:r>
              <a:rPr lang="en-US" altLang="zh-CN" sz="3600" dirty="0" smtClean="0">
                <a:latin typeface="Arial" panose="020B0604020202020204" pitchFamily="34" charset="0"/>
                <a:cs typeface="Arial" panose="020B0604020202020204" pitchFamily="34" charset="0"/>
              </a:rPr>
              <a:t>Ubiquitous </a:t>
            </a:r>
            <a:r>
              <a:rPr lang="en-US" altLang="zh-CN" sz="3600" dirty="0">
                <a:latin typeface="Arial" panose="020B0604020202020204" pitchFamily="34" charset="0"/>
                <a:cs typeface="Arial" panose="020B0604020202020204" pitchFamily="34" charset="0"/>
              </a:rPr>
              <a:t>Smoking Detection </a:t>
            </a:r>
            <a:r>
              <a:rPr lang="en-US" altLang="zh-CN" sz="3600" dirty="0" smtClean="0">
                <a:latin typeface="Arial" panose="020B0604020202020204" pitchFamily="34" charset="0"/>
                <a:cs typeface="Arial" panose="020B0604020202020204" pitchFamily="34" charset="0"/>
              </a:rPr>
              <a:t>with Commercial </a:t>
            </a:r>
            <a:r>
              <a:rPr lang="en-US" altLang="zh-CN" sz="3600" dirty="0" err="1">
                <a:latin typeface="Arial" panose="020B0604020202020204" pitchFamily="34" charset="0"/>
                <a:cs typeface="Arial" panose="020B0604020202020204" pitchFamily="34" charset="0"/>
              </a:rPr>
              <a:t>WiFi</a:t>
            </a:r>
            <a:r>
              <a:rPr lang="en-US" altLang="zh-CN" sz="3600" dirty="0">
                <a:latin typeface="Arial" panose="020B0604020202020204" pitchFamily="34" charset="0"/>
                <a:cs typeface="Arial" panose="020B0604020202020204" pitchFamily="34" charset="0"/>
              </a:rPr>
              <a:t> Infrastructures</a:t>
            </a:r>
            <a:endParaRPr lang="zh-CN" altLang="en-US" sz="3600"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143000" y="4463143"/>
            <a:ext cx="6858000" cy="1394351"/>
          </a:xfrm>
        </p:spPr>
        <p:txBody>
          <a:bodyPr/>
          <a:lstStyle/>
          <a:p>
            <a:r>
              <a:rPr lang="en-US" altLang="zh-CN" b="1" i="1" dirty="0" err="1" smtClean="0">
                <a:solidFill>
                  <a:schemeClr val="accent1">
                    <a:lumMod val="75000"/>
                  </a:schemeClr>
                </a:solidFill>
              </a:rPr>
              <a:t>Xiaolong</a:t>
            </a:r>
            <a:r>
              <a:rPr lang="en-US" altLang="zh-CN" b="1" i="1" dirty="0" smtClean="0">
                <a:solidFill>
                  <a:schemeClr val="accent1">
                    <a:lumMod val="75000"/>
                  </a:schemeClr>
                </a:solidFill>
              </a:rPr>
              <a:t> </a:t>
            </a:r>
            <a:r>
              <a:rPr lang="en-US" altLang="zh-CN" b="1" i="1" dirty="0" err="1" smtClean="0">
                <a:solidFill>
                  <a:schemeClr val="accent1">
                    <a:lumMod val="75000"/>
                  </a:schemeClr>
                </a:solidFill>
              </a:rPr>
              <a:t>Zheng</a:t>
            </a:r>
            <a:r>
              <a:rPr lang="en-US" altLang="zh-CN" dirty="0" smtClean="0"/>
              <a:t>, </a:t>
            </a:r>
            <a:r>
              <a:rPr lang="en-US" altLang="zh-CN" dirty="0" err="1" smtClean="0"/>
              <a:t>Jiliang</a:t>
            </a:r>
            <a:r>
              <a:rPr lang="en-US" altLang="zh-CN" dirty="0" smtClean="0"/>
              <a:t> Wang, </a:t>
            </a:r>
            <a:r>
              <a:rPr lang="en-US" altLang="zh-CN" dirty="0" err="1" smtClean="0"/>
              <a:t>Longfei</a:t>
            </a:r>
            <a:r>
              <a:rPr lang="en-US" altLang="zh-CN" dirty="0" smtClean="0"/>
              <a:t> </a:t>
            </a:r>
            <a:r>
              <a:rPr lang="en-US" altLang="zh-CN" dirty="0" err="1" smtClean="0"/>
              <a:t>Shangguan</a:t>
            </a:r>
            <a:r>
              <a:rPr lang="en-US" altLang="zh-CN" dirty="0" smtClean="0"/>
              <a:t>, </a:t>
            </a:r>
            <a:r>
              <a:rPr lang="en-US" altLang="zh-CN" dirty="0" err="1" smtClean="0"/>
              <a:t>Zimu</a:t>
            </a:r>
            <a:r>
              <a:rPr lang="en-US" altLang="zh-CN" dirty="0" smtClean="0"/>
              <a:t> Zhou, </a:t>
            </a:r>
            <a:r>
              <a:rPr lang="en-US" altLang="zh-CN" dirty="0" err="1" smtClean="0"/>
              <a:t>Yunhao</a:t>
            </a:r>
            <a:r>
              <a:rPr lang="en-US" altLang="zh-CN" dirty="0" smtClean="0"/>
              <a:t> Liu</a:t>
            </a:r>
          </a:p>
        </p:txBody>
      </p:sp>
      <p:pic>
        <p:nvPicPr>
          <p:cNvPr id="4" name="Picture 6" descr="C:\Users\SHANGGUAN\Desktop\logo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444" y="5727008"/>
            <a:ext cx="3154834" cy="57821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48" y="5660215"/>
            <a:ext cx="2289745" cy="82968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8520" y="2145844"/>
            <a:ext cx="2252680" cy="2248643"/>
          </a:xfrm>
          <a:prstGeom prst="rect">
            <a:avLst/>
          </a:prstGeom>
        </p:spPr>
      </p:pic>
      <p:pic>
        <p:nvPicPr>
          <p:cNvPr id="1028" name="Picture 4" descr="http://www.princeton.edu/~csong/images/princeton_logo.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3349" y="5660215"/>
            <a:ext cx="2133039" cy="71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Smoking steps</a:t>
            </a:r>
            <a:endParaRPr lang="zh-CN" altLang="en-US" dirty="0"/>
          </a:p>
        </p:txBody>
      </p:sp>
      <p:sp>
        <p:nvSpPr>
          <p:cNvPr id="3" name="内容占位符 2"/>
          <p:cNvSpPr>
            <a:spLocks noGrp="1"/>
          </p:cNvSpPr>
          <p:nvPr>
            <p:ph idx="1"/>
          </p:nvPr>
        </p:nvSpPr>
        <p:spPr/>
        <p:txBody>
          <a:bodyPr/>
          <a:lstStyle/>
          <a:p>
            <a:r>
              <a:rPr lang="en-US" altLang="zh-CN" i="1" dirty="0"/>
              <a:t>Smoking is a rhythmic activity</a:t>
            </a:r>
            <a:endParaRPr lang="zh-CN" altLang="en-US" i="1"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10</a:t>
            </a:fld>
            <a:endParaRPr lang="zh-CN" altLang="en-US" dirty="0"/>
          </a:p>
        </p:txBody>
      </p:sp>
      <p:pic>
        <p:nvPicPr>
          <p:cNvPr id="5" name="图片 4"/>
          <p:cNvPicPr>
            <a:picLocks noChangeAspect="1"/>
          </p:cNvPicPr>
          <p:nvPr/>
        </p:nvPicPr>
        <p:blipFill>
          <a:blip r:embed="rId3"/>
          <a:stretch>
            <a:fillRect/>
          </a:stretch>
        </p:blipFill>
        <p:spPr>
          <a:xfrm>
            <a:off x="450103" y="2704172"/>
            <a:ext cx="8181361" cy="2961344"/>
          </a:xfrm>
          <a:prstGeom prst="rect">
            <a:avLst/>
          </a:prstGeom>
        </p:spPr>
      </p:pic>
      <p:sp>
        <p:nvSpPr>
          <p:cNvPr id="7" name="矩形 6"/>
          <p:cNvSpPr/>
          <p:nvPr/>
        </p:nvSpPr>
        <p:spPr>
          <a:xfrm>
            <a:off x="512536" y="5580000"/>
            <a:ext cx="1148071" cy="461665"/>
          </a:xfrm>
          <a:prstGeom prst="rect">
            <a:avLst/>
          </a:prstGeom>
        </p:spPr>
        <p:txBody>
          <a:bodyPr wrap="none">
            <a:spAutoFit/>
          </a:bodyPr>
          <a:lstStyle/>
          <a:p>
            <a:r>
              <a:rPr lang="en-US" altLang="zh-CN" sz="2400" dirty="0"/>
              <a:t>Holding</a:t>
            </a:r>
            <a:endParaRPr lang="zh-CN" altLang="en-US" sz="2400" dirty="0"/>
          </a:p>
        </p:txBody>
      </p:sp>
      <p:sp>
        <p:nvSpPr>
          <p:cNvPr id="8" name="矩形 7"/>
          <p:cNvSpPr/>
          <p:nvPr/>
        </p:nvSpPr>
        <p:spPr>
          <a:xfrm>
            <a:off x="1875235" y="5580000"/>
            <a:ext cx="1000595" cy="461665"/>
          </a:xfrm>
          <a:prstGeom prst="rect">
            <a:avLst/>
          </a:prstGeom>
        </p:spPr>
        <p:txBody>
          <a:bodyPr wrap="none">
            <a:spAutoFit/>
          </a:bodyPr>
          <a:lstStyle/>
          <a:p>
            <a:r>
              <a:rPr lang="en-US" altLang="zh-CN" sz="2400" dirty="0" smtClean="0"/>
              <a:t>Put up</a:t>
            </a:r>
            <a:endParaRPr lang="zh-CN" altLang="en-US" sz="2400" dirty="0"/>
          </a:p>
        </p:txBody>
      </p:sp>
      <p:sp>
        <p:nvSpPr>
          <p:cNvPr id="9" name="矩形 8"/>
          <p:cNvSpPr/>
          <p:nvPr/>
        </p:nvSpPr>
        <p:spPr>
          <a:xfrm>
            <a:off x="3090458" y="5580000"/>
            <a:ext cx="1385829" cy="83099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smtClean="0"/>
              <a:t>Suck into </a:t>
            </a:r>
          </a:p>
          <a:p>
            <a:pPr algn="ctr"/>
            <a:r>
              <a:rPr lang="en-US" altLang="zh-CN" sz="2400" dirty="0" smtClean="0"/>
              <a:t>mouth</a:t>
            </a:r>
            <a:endParaRPr lang="zh-CN" altLang="en-US" sz="2400" dirty="0"/>
          </a:p>
        </p:txBody>
      </p:sp>
      <p:sp>
        <p:nvSpPr>
          <p:cNvPr id="10" name="矩形 9"/>
          <p:cNvSpPr/>
          <p:nvPr/>
        </p:nvSpPr>
        <p:spPr>
          <a:xfrm>
            <a:off x="4610186" y="5580000"/>
            <a:ext cx="1380891" cy="461665"/>
          </a:xfrm>
          <a:prstGeom prst="rect">
            <a:avLst/>
          </a:prstGeom>
        </p:spPr>
        <p:txBody>
          <a:bodyPr wrap="none">
            <a:spAutoFit/>
          </a:bodyPr>
          <a:lstStyle/>
          <a:p>
            <a:r>
              <a:rPr lang="en-US" altLang="zh-CN" sz="2400" dirty="0" smtClean="0"/>
              <a:t>Put down</a:t>
            </a:r>
            <a:endParaRPr lang="zh-CN" altLang="en-US" sz="2400" dirty="0"/>
          </a:p>
        </p:txBody>
      </p:sp>
      <p:sp>
        <p:nvSpPr>
          <p:cNvPr id="11" name="矩形 10"/>
          <p:cNvSpPr/>
          <p:nvPr/>
        </p:nvSpPr>
        <p:spPr>
          <a:xfrm>
            <a:off x="6314057" y="5580000"/>
            <a:ext cx="957313" cy="461665"/>
          </a:xfrm>
          <a:prstGeom prst="rect">
            <a:avLst/>
          </a:prstGeom>
        </p:spPr>
        <p:txBody>
          <a:bodyPr wrap="none">
            <a:spAutoFit/>
          </a:bodyPr>
          <a:lstStyle/>
          <a:p>
            <a:r>
              <a:rPr lang="en-US" altLang="zh-CN" sz="2400" dirty="0" smtClean="0"/>
              <a:t>Inhale</a:t>
            </a:r>
            <a:endParaRPr lang="zh-CN" altLang="en-US" sz="2400" dirty="0"/>
          </a:p>
        </p:txBody>
      </p:sp>
      <p:sp>
        <p:nvSpPr>
          <p:cNvPr id="12" name="矩形 11"/>
          <p:cNvSpPr/>
          <p:nvPr/>
        </p:nvSpPr>
        <p:spPr>
          <a:xfrm>
            <a:off x="7594350" y="5580000"/>
            <a:ext cx="1002197"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t>Exhale</a:t>
            </a:r>
            <a:endParaRPr lang="zh-CN" altLang="en-US" sz="2400" dirty="0"/>
          </a:p>
        </p:txBody>
      </p:sp>
    </p:spTree>
    <p:extLst>
      <p:ext uri="{BB962C8B-B14F-4D97-AF65-F5344CB8AC3E}">
        <p14:creationId xmlns:p14="http://schemas.microsoft.com/office/powerpoint/2010/main" val="1874048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Smoking affects </a:t>
            </a:r>
            <a:r>
              <a:rPr lang="en-US" altLang="zh-CN" dirty="0" err="1" smtClean="0"/>
              <a:t>WiFi</a:t>
            </a:r>
            <a:r>
              <a:rPr lang="en-US" altLang="zh-CN" dirty="0" smtClean="0"/>
              <a:t> CSI</a:t>
            </a:r>
            <a:endParaRPr lang="zh-CN" altLang="en-US" dirty="0"/>
          </a:p>
        </p:txBody>
      </p:sp>
      <p:sp>
        <p:nvSpPr>
          <p:cNvPr id="3" name="内容占位符 2"/>
          <p:cNvSpPr>
            <a:spLocks noGrp="1"/>
          </p:cNvSpPr>
          <p:nvPr>
            <p:ph idx="1"/>
          </p:nvPr>
        </p:nvSpPr>
        <p:spPr/>
        <p:txBody>
          <a:bodyPr/>
          <a:lstStyle/>
          <a:p>
            <a:r>
              <a:rPr lang="en-US" altLang="zh-CN" i="1" dirty="0" smtClean="0"/>
              <a:t>Channel State Information (CSI)</a:t>
            </a:r>
            <a:endParaRPr lang="zh-CN" altLang="en-US" i="1"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11</a:t>
            </a:fld>
            <a:endParaRPr lang="zh-CN" altLang="en-US" dirty="0"/>
          </a:p>
        </p:txBody>
      </p:sp>
      <p:pic>
        <p:nvPicPr>
          <p:cNvPr id="5" name="图片 4"/>
          <p:cNvPicPr>
            <a:picLocks noChangeAspect="1"/>
          </p:cNvPicPr>
          <p:nvPr/>
        </p:nvPicPr>
        <p:blipFill>
          <a:blip r:embed="rId3"/>
          <a:stretch>
            <a:fillRect/>
          </a:stretch>
        </p:blipFill>
        <p:spPr>
          <a:xfrm>
            <a:off x="1348808" y="2253827"/>
            <a:ext cx="6446384" cy="4203377"/>
          </a:xfrm>
          <a:prstGeom prst="rect">
            <a:avLst/>
          </a:prstGeom>
        </p:spPr>
      </p:pic>
    </p:spTree>
    <p:extLst>
      <p:ext uri="{BB962C8B-B14F-4D97-AF65-F5344CB8AC3E}">
        <p14:creationId xmlns:p14="http://schemas.microsoft.com/office/powerpoint/2010/main" val="1682828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Distinctive</a:t>
            </a:r>
            <a:r>
              <a:rPr lang="zh-CN" altLang="en-US" dirty="0" smtClean="0"/>
              <a:t> </a:t>
            </a:r>
            <a:r>
              <a:rPr lang="en-US" altLang="zh-CN" dirty="0" smtClean="0"/>
              <a:t>smoking</a:t>
            </a:r>
            <a:endParaRPr lang="zh-CN" altLang="en-US" dirty="0"/>
          </a:p>
        </p:txBody>
      </p:sp>
      <p:sp>
        <p:nvSpPr>
          <p:cNvPr id="3" name="内容占位符 2"/>
          <p:cNvSpPr>
            <a:spLocks noGrp="1"/>
          </p:cNvSpPr>
          <p:nvPr>
            <p:ph idx="1"/>
          </p:nvPr>
        </p:nvSpPr>
        <p:spPr/>
        <p:txBody>
          <a:bodyPr/>
          <a:lstStyle/>
          <a:p>
            <a:r>
              <a:rPr lang="en-US" altLang="zh-CN" i="1" dirty="0" smtClean="0"/>
              <a:t>Smoking is </a:t>
            </a:r>
            <a:r>
              <a:rPr lang="en-US" altLang="zh-CN" i="1" dirty="0" smtClean="0">
                <a:solidFill>
                  <a:srgbClr val="C00000"/>
                </a:solidFill>
              </a:rPr>
              <a:t>rhythmic</a:t>
            </a:r>
            <a:r>
              <a:rPr lang="en-US" altLang="zh-CN" i="1" dirty="0" smtClean="0"/>
              <a:t> activity</a:t>
            </a:r>
          </a:p>
          <a:p>
            <a:r>
              <a:rPr lang="en-US" altLang="zh-CN" i="1" dirty="0" smtClean="0"/>
              <a:t>Smoking </a:t>
            </a:r>
            <a:r>
              <a:rPr lang="en-US" altLang="zh-CN" i="1" dirty="0"/>
              <a:t>is a </a:t>
            </a:r>
            <a:r>
              <a:rPr lang="en-US" altLang="zh-CN" i="1" dirty="0">
                <a:solidFill>
                  <a:srgbClr val="C00000"/>
                </a:solidFill>
              </a:rPr>
              <a:t>composite activity </a:t>
            </a:r>
            <a:r>
              <a:rPr lang="en-US" altLang="zh-CN" i="1" dirty="0"/>
              <a:t>that contains a series </a:t>
            </a:r>
            <a:r>
              <a:rPr lang="en-US" altLang="zh-CN" i="1" dirty="0" smtClean="0"/>
              <a:t>of motions </a:t>
            </a:r>
            <a:r>
              <a:rPr lang="en-US" altLang="zh-CN" i="1" dirty="0"/>
              <a:t>in a certain order</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12</a:t>
            </a:fld>
            <a:endParaRPr lang="zh-CN" altLang="en-US" dirty="0"/>
          </a:p>
        </p:txBody>
      </p:sp>
      <p:grpSp>
        <p:nvGrpSpPr>
          <p:cNvPr id="6" name="组 5"/>
          <p:cNvGrpSpPr/>
          <p:nvPr/>
        </p:nvGrpSpPr>
        <p:grpSpPr>
          <a:xfrm>
            <a:off x="540000" y="3240000"/>
            <a:ext cx="8028000" cy="3298056"/>
            <a:chOff x="540000" y="2821944"/>
            <a:chExt cx="8028000" cy="3298056"/>
          </a:xfrm>
        </p:grpSpPr>
        <p:pic>
          <p:nvPicPr>
            <p:cNvPr id="7" name="图片 6"/>
            <p:cNvPicPr>
              <a:picLocks noChangeAspect="1"/>
            </p:cNvPicPr>
            <p:nvPr/>
          </p:nvPicPr>
          <p:blipFill>
            <a:blip r:embed="rId3"/>
            <a:stretch>
              <a:fillRect/>
            </a:stretch>
          </p:blipFill>
          <p:spPr>
            <a:xfrm>
              <a:off x="540000" y="2880000"/>
              <a:ext cx="3888000" cy="3240000"/>
            </a:xfrm>
            <a:prstGeom prst="rect">
              <a:avLst/>
            </a:prstGeom>
          </p:spPr>
        </p:pic>
        <p:pic>
          <p:nvPicPr>
            <p:cNvPr id="8" name="图片 7"/>
            <p:cNvPicPr>
              <a:picLocks noChangeAspect="1"/>
            </p:cNvPicPr>
            <p:nvPr/>
          </p:nvPicPr>
          <p:blipFill>
            <a:blip r:embed="rId4"/>
            <a:stretch>
              <a:fillRect/>
            </a:stretch>
          </p:blipFill>
          <p:spPr>
            <a:xfrm>
              <a:off x="4680000" y="2821944"/>
              <a:ext cx="3888000" cy="3240000"/>
            </a:xfrm>
            <a:prstGeom prst="rect">
              <a:avLst/>
            </a:prstGeom>
          </p:spPr>
        </p:pic>
      </p:grpSp>
      <p:sp>
        <p:nvSpPr>
          <p:cNvPr id="5" name="椭圆 4"/>
          <p:cNvSpPr/>
          <p:nvPr/>
        </p:nvSpPr>
        <p:spPr>
          <a:xfrm>
            <a:off x="2398830" y="4975410"/>
            <a:ext cx="296183" cy="5647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477435" y="4948235"/>
            <a:ext cx="255494" cy="5647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84204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Distinctive</a:t>
            </a:r>
            <a:r>
              <a:rPr lang="zh-CN" altLang="en-US" dirty="0"/>
              <a:t> </a:t>
            </a:r>
            <a:r>
              <a:rPr lang="en-US" altLang="zh-CN" dirty="0"/>
              <a:t>smoking</a:t>
            </a:r>
            <a:endParaRPr lang="zh-CN" altLang="en-US" dirty="0"/>
          </a:p>
        </p:txBody>
      </p:sp>
      <p:sp>
        <p:nvSpPr>
          <p:cNvPr id="3" name="内容占位符 2"/>
          <p:cNvSpPr>
            <a:spLocks noGrp="1"/>
          </p:cNvSpPr>
          <p:nvPr>
            <p:ph idx="1"/>
          </p:nvPr>
        </p:nvSpPr>
        <p:spPr/>
        <p:txBody>
          <a:bodyPr/>
          <a:lstStyle/>
          <a:p>
            <a:r>
              <a:rPr lang="en-US" altLang="zh-CN" i="1" dirty="0"/>
              <a:t>Smoking is </a:t>
            </a:r>
            <a:r>
              <a:rPr lang="en-US" altLang="zh-CN" i="1" dirty="0">
                <a:solidFill>
                  <a:srgbClr val="C00000"/>
                </a:solidFill>
              </a:rPr>
              <a:t>rhythmic</a:t>
            </a:r>
            <a:r>
              <a:rPr lang="en-US" altLang="zh-CN" i="1" dirty="0"/>
              <a:t> activity</a:t>
            </a:r>
          </a:p>
          <a:p>
            <a:r>
              <a:rPr lang="en-US" altLang="zh-CN" i="1" dirty="0"/>
              <a:t>Smoking is a </a:t>
            </a:r>
            <a:r>
              <a:rPr lang="en-US" altLang="zh-CN" i="1" dirty="0">
                <a:solidFill>
                  <a:srgbClr val="C00000"/>
                </a:solidFill>
              </a:rPr>
              <a:t>composite activity </a:t>
            </a:r>
            <a:r>
              <a:rPr lang="en-US" altLang="zh-CN" i="1" dirty="0"/>
              <a:t>that contains a series of motions in a certain order</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13</a:t>
            </a:fld>
            <a:endParaRPr lang="zh-CN" altLang="en-US" dirty="0"/>
          </a:p>
        </p:txBody>
      </p:sp>
      <p:grpSp>
        <p:nvGrpSpPr>
          <p:cNvPr id="5" name="组 4"/>
          <p:cNvGrpSpPr/>
          <p:nvPr/>
        </p:nvGrpSpPr>
        <p:grpSpPr>
          <a:xfrm>
            <a:off x="540000" y="3240000"/>
            <a:ext cx="8049486" cy="3299028"/>
            <a:chOff x="540000" y="2820972"/>
            <a:chExt cx="8049486" cy="3299028"/>
          </a:xfrm>
        </p:grpSpPr>
        <p:pic>
          <p:nvPicPr>
            <p:cNvPr id="7" name="图片 6"/>
            <p:cNvPicPr>
              <a:picLocks noChangeAspect="1"/>
            </p:cNvPicPr>
            <p:nvPr/>
          </p:nvPicPr>
          <p:blipFill>
            <a:blip r:embed="rId3"/>
            <a:stretch>
              <a:fillRect/>
            </a:stretch>
          </p:blipFill>
          <p:spPr>
            <a:xfrm>
              <a:off x="540000" y="2880000"/>
              <a:ext cx="3888000" cy="3240000"/>
            </a:xfrm>
            <a:prstGeom prst="rect">
              <a:avLst/>
            </a:prstGeom>
          </p:spPr>
        </p:pic>
        <p:pic>
          <p:nvPicPr>
            <p:cNvPr id="9" name="图片 8"/>
            <p:cNvPicPr>
              <a:picLocks noChangeAspect="1"/>
            </p:cNvPicPr>
            <p:nvPr/>
          </p:nvPicPr>
          <p:blipFill>
            <a:blip r:embed="rId4"/>
            <a:stretch>
              <a:fillRect/>
            </a:stretch>
          </p:blipFill>
          <p:spPr>
            <a:xfrm>
              <a:off x="4665486" y="2820972"/>
              <a:ext cx="3924000" cy="3270000"/>
            </a:xfrm>
            <a:prstGeom prst="rect">
              <a:avLst/>
            </a:prstGeom>
          </p:spPr>
        </p:pic>
      </p:grpSp>
    </p:spTree>
    <p:extLst>
      <p:ext uri="{BB962C8B-B14F-4D97-AF65-F5344CB8AC3E}">
        <p14:creationId xmlns:p14="http://schemas.microsoft.com/office/powerpoint/2010/main" val="3713762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Distinctive</a:t>
            </a:r>
            <a:r>
              <a:rPr lang="zh-CN" altLang="en-US" dirty="0"/>
              <a:t> </a:t>
            </a:r>
            <a:r>
              <a:rPr lang="en-US" altLang="zh-CN" dirty="0"/>
              <a:t>smoking</a:t>
            </a:r>
            <a:endParaRPr lang="zh-CN" altLang="en-US" dirty="0"/>
          </a:p>
        </p:txBody>
      </p:sp>
      <p:sp>
        <p:nvSpPr>
          <p:cNvPr id="3" name="内容占位符 2"/>
          <p:cNvSpPr>
            <a:spLocks noGrp="1"/>
          </p:cNvSpPr>
          <p:nvPr>
            <p:ph idx="1"/>
          </p:nvPr>
        </p:nvSpPr>
        <p:spPr/>
        <p:txBody>
          <a:bodyPr/>
          <a:lstStyle/>
          <a:p>
            <a:r>
              <a:rPr lang="en-US" altLang="zh-CN" i="1" dirty="0"/>
              <a:t>Smoking is </a:t>
            </a:r>
            <a:r>
              <a:rPr lang="en-US" altLang="zh-CN" i="1" dirty="0">
                <a:solidFill>
                  <a:srgbClr val="C00000"/>
                </a:solidFill>
              </a:rPr>
              <a:t>rhythmic</a:t>
            </a:r>
            <a:r>
              <a:rPr lang="en-US" altLang="zh-CN" i="1" dirty="0"/>
              <a:t> activity</a:t>
            </a:r>
          </a:p>
          <a:p>
            <a:r>
              <a:rPr lang="en-US" altLang="zh-CN" i="1" dirty="0"/>
              <a:t>Smoking is a </a:t>
            </a:r>
            <a:r>
              <a:rPr lang="en-US" altLang="zh-CN" i="1" dirty="0">
                <a:solidFill>
                  <a:srgbClr val="C00000"/>
                </a:solidFill>
              </a:rPr>
              <a:t>composite activity </a:t>
            </a:r>
            <a:r>
              <a:rPr lang="en-US" altLang="zh-CN" i="1" dirty="0"/>
              <a:t>that contains a series of motions in a certain order</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14</a:t>
            </a:fld>
            <a:endParaRPr lang="zh-CN" altLang="en-US" dirty="0"/>
          </a:p>
        </p:txBody>
      </p:sp>
      <p:grpSp>
        <p:nvGrpSpPr>
          <p:cNvPr id="5" name="组 4"/>
          <p:cNvGrpSpPr/>
          <p:nvPr/>
        </p:nvGrpSpPr>
        <p:grpSpPr>
          <a:xfrm>
            <a:off x="540000" y="3240000"/>
            <a:ext cx="7989864" cy="3263956"/>
            <a:chOff x="540000" y="2856044"/>
            <a:chExt cx="7989864" cy="3263956"/>
          </a:xfrm>
        </p:grpSpPr>
        <p:pic>
          <p:nvPicPr>
            <p:cNvPr id="7" name="图片 6"/>
            <p:cNvPicPr>
              <a:picLocks noChangeAspect="1"/>
            </p:cNvPicPr>
            <p:nvPr/>
          </p:nvPicPr>
          <p:blipFill>
            <a:blip r:embed="rId2"/>
            <a:stretch>
              <a:fillRect/>
            </a:stretch>
          </p:blipFill>
          <p:spPr>
            <a:xfrm>
              <a:off x="540000" y="2880000"/>
              <a:ext cx="3888000" cy="3240000"/>
            </a:xfrm>
            <a:prstGeom prst="rect">
              <a:avLst/>
            </a:prstGeom>
          </p:spPr>
        </p:pic>
        <p:pic>
          <p:nvPicPr>
            <p:cNvPr id="10" name="图片 9"/>
            <p:cNvPicPr>
              <a:picLocks noChangeAspect="1"/>
            </p:cNvPicPr>
            <p:nvPr/>
          </p:nvPicPr>
          <p:blipFill>
            <a:blip r:embed="rId3"/>
            <a:stretch>
              <a:fillRect/>
            </a:stretch>
          </p:blipFill>
          <p:spPr>
            <a:xfrm>
              <a:off x="4605864" y="2856044"/>
              <a:ext cx="3924000" cy="3263956"/>
            </a:xfrm>
            <a:prstGeom prst="rect">
              <a:avLst/>
            </a:prstGeom>
          </p:spPr>
        </p:pic>
      </p:grpSp>
    </p:spTree>
    <p:extLst>
      <p:ext uri="{BB962C8B-B14F-4D97-AF65-F5344CB8AC3E}">
        <p14:creationId xmlns:p14="http://schemas.microsoft.com/office/powerpoint/2010/main" val="239470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Unique </a:t>
            </a:r>
            <a:r>
              <a:rPr lang="en-US" altLang="zh-CN" dirty="0"/>
              <a:t>c</a:t>
            </a:r>
            <a:r>
              <a:rPr lang="en-US" altLang="zh-CN" dirty="0" smtClean="0"/>
              <a:t>hest motion</a:t>
            </a:r>
            <a:endParaRPr lang="en-US" altLang="zh-CN" dirty="0"/>
          </a:p>
        </p:txBody>
      </p:sp>
      <p:sp>
        <p:nvSpPr>
          <p:cNvPr id="3" name="内容占位符 2"/>
          <p:cNvSpPr>
            <a:spLocks noGrp="1"/>
          </p:cNvSpPr>
          <p:nvPr>
            <p:ph idx="1"/>
          </p:nvPr>
        </p:nvSpPr>
        <p:spPr/>
        <p:txBody>
          <a:bodyPr/>
          <a:lstStyle/>
          <a:p>
            <a:r>
              <a:rPr lang="en-US" altLang="zh-CN" i="1" dirty="0" smtClean="0"/>
              <a:t>Exhalation is longer than inhalation</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15</a:t>
            </a:fld>
            <a:endParaRPr lang="zh-CN" altLang="en-US" dirty="0"/>
          </a:p>
        </p:txBody>
      </p:sp>
      <p:pic>
        <p:nvPicPr>
          <p:cNvPr id="5" name="图片 4"/>
          <p:cNvPicPr>
            <a:picLocks noChangeAspect="1"/>
          </p:cNvPicPr>
          <p:nvPr/>
        </p:nvPicPr>
        <p:blipFill>
          <a:blip r:embed="rId3"/>
          <a:stretch>
            <a:fillRect/>
          </a:stretch>
        </p:blipFill>
        <p:spPr>
          <a:xfrm>
            <a:off x="1198336" y="2515847"/>
            <a:ext cx="6194442" cy="3921482"/>
          </a:xfrm>
          <a:prstGeom prst="rect">
            <a:avLst/>
          </a:prstGeom>
        </p:spPr>
      </p:pic>
      <p:sp>
        <p:nvSpPr>
          <p:cNvPr id="6" name="矩形 5"/>
          <p:cNvSpPr/>
          <p:nvPr/>
        </p:nvSpPr>
        <p:spPr>
          <a:xfrm>
            <a:off x="3599618" y="4253822"/>
            <a:ext cx="1944763" cy="369332"/>
          </a:xfrm>
          <a:prstGeom prst="rect">
            <a:avLst/>
          </a:prstGeom>
          <a:noFill/>
        </p:spPr>
        <p:txBody>
          <a:bodyPr wrap="none">
            <a:spAutoFit/>
          </a:bodyPr>
          <a:lstStyle/>
          <a:p>
            <a:r>
              <a:rPr lang="en-US" altLang="zh-CN" i="1" smtClean="0"/>
              <a:t>(a) Deep breathing</a:t>
            </a:r>
            <a:endParaRPr lang="zh-CN" altLang="en-US" dirty="0"/>
          </a:p>
        </p:txBody>
      </p:sp>
      <p:sp>
        <p:nvSpPr>
          <p:cNvPr id="7" name="矩形 6"/>
          <p:cNvSpPr/>
          <p:nvPr/>
        </p:nvSpPr>
        <p:spPr>
          <a:xfrm>
            <a:off x="3923425" y="6307593"/>
            <a:ext cx="1297150" cy="369332"/>
          </a:xfrm>
          <a:prstGeom prst="rect">
            <a:avLst/>
          </a:prstGeom>
          <a:noFill/>
        </p:spPr>
        <p:txBody>
          <a:bodyPr wrap="none">
            <a:spAutoFit/>
          </a:bodyPr>
          <a:lstStyle/>
          <a:p>
            <a:r>
              <a:rPr lang="en-US" altLang="zh-CN" i="1" dirty="0" smtClean="0"/>
              <a:t>(b</a:t>
            </a:r>
            <a:r>
              <a:rPr lang="en-US" altLang="zh-CN" i="1" smtClean="0"/>
              <a:t>) Smoking</a:t>
            </a:r>
            <a:endParaRPr lang="zh-CN" altLang="en-US" dirty="0"/>
          </a:p>
        </p:txBody>
      </p:sp>
      <p:sp>
        <p:nvSpPr>
          <p:cNvPr id="10" name="圆角矩形 9"/>
          <p:cNvSpPr/>
          <p:nvPr/>
        </p:nvSpPr>
        <p:spPr>
          <a:xfrm>
            <a:off x="4823836" y="4639779"/>
            <a:ext cx="2171700" cy="117850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71194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Micro-benchmark</a:t>
            </a:r>
            <a:endParaRPr lang="zh-CN" altLang="en-US" dirty="0"/>
          </a:p>
        </p:txBody>
      </p:sp>
      <p:sp>
        <p:nvSpPr>
          <p:cNvPr id="3" name="内容占位符 2"/>
          <p:cNvSpPr>
            <a:spLocks noGrp="1"/>
          </p:cNvSpPr>
          <p:nvPr>
            <p:ph idx="1"/>
          </p:nvPr>
        </p:nvSpPr>
        <p:spPr/>
        <p:txBody>
          <a:bodyPr/>
          <a:lstStyle/>
          <a:p>
            <a:r>
              <a:rPr lang="en-US" altLang="zh-CN" dirty="0"/>
              <a:t>Desired Smoking Detection System</a:t>
            </a:r>
          </a:p>
          <a:p>
            <a:pPr lvl="1">
              <a:lnSpc>
                <a:spcPct val="190000"/>
              </a:lnSpc>
              <a:spcAft>
                <a:spcPts val="600"/>
              </a:spcAft>
            </a:pPr>
            <a:r>
              <a:rPr lang="en-US" altLang="zh-CN" b="1" dirty="0"/>
              <a:t>Non-intrusive</a:t>
            </a:r>
            <a:r>
              <a:rPr lang="en-US" altLang="zh-CN" dirty="0"/>
              <a:t>: without requirements of wearing devices</a:t>
            </a:r>
          </a:p>
          <a:p>
            <a:pPr lvl="1">
              <a:lnSpc>
                <a:spcPct val="190000"/>
              </a:lnSpc>
              <a:spcAft>
                <a:spcPts val="600"/>
              </a:spcAft>
            </a:pPr>
            <a:r>
              <a:rPr lang="en-US" altLang="zh-CN" b="1" dirty="0"/>
              <a:t>Ubiquitous</a:t>
            </a:r>
            <a:r>
              <a:rPr lang="en-US" altLang="zh-CN" dirty="0"/>
              <a:t>: without the limitation of LOS scenarios</a:t>
            </a:r>
          </a:p>
          <a:p>
            <a:pPr lvl="1">
              <a:lnSpc>
                <a:spcPct val="190000"/>
              </a:lnSpc>
              <a:spcAft>
                <a:spcPts val="600"/>
              </a:spcAft>
            </a:pPr>
            <a:r>
              <a:rPr lang="en-US" altLang="zh-CN" b="1" dirty="0" smtClean="0"/>
              <a:t>Accurate</a:t>
            </a:r>
            <a:r>
              <a:rPr lang="en-US" altLang="zh-CN" dirty="0" smtClean="0"/>
              <a:t>: detect invalid smoking activities</a:t>
            </a:r>
          </a:p>
          <a:p>
            <a:pPr lvl="1">
              <a:lnSpc>
                <a:spcPct val="140000"/>
              </a:lnSpc>
              <a:spcAft>
                <a:spcPts val="600"/>
              </a:spcAft>
            </a:pPr>
            <a:endParaRPr lang="en-US" altLang="zh-CN"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16</a:t>
            </a:fld>
            <a:endParaRPr lang="zh-CN" altLang="en-US" dirty="0"/>
          </a:p>
        </p:txBody>
      </p:sp>
      <p:pic>
        <p:nvPicPr>
          <p:cNvPr id="5" name="图片 4"/>
          <p:cNvPicPr>
            <a:picLocks noChangeAspect="1"/>
          </p:cNvPicPr>
          <p:nvPr/>
        </p:nvPicPr>
        <p:blipFill>
          <a:blip r:embed="rId3"/>
          <a:stretch>
            <a:fillRect/>
          </a:stretch>
        </p:blipFill>
        <p:spPr>
          <a:xfrm>
            <a:off x="0" y="2202025"/>
            <a:ext cx="1729275" cy="972717"/>
          </a:xfrm>
          <a:prstGeom prst="rect">
            <a:avLst/>
          </a:prstGeom>
        </p:spPr>
      </p:pic>
      <p:pic>
        <p:nvPicPr>
          <p:cNvPr id="6" name="图片 5"/>
          <p:cNvPicPr>
            <a:picLocks noChangeAspect="1"/>
          </p:cNvPicPr>
          <p:nvPr/>
        </p:nvPicPr>
        <p:blipFill>
          <a:blip r:embed="rId3"/>
          <a:stretch>
            <a:fillRect/>
          </a:stretch>
        </p:blipFill>
        <p:spPr>
          <a:xfrm>
            <a:off x="0" y="3032125"/>
            <a:ext cx="1729275" cy="972717"/>
          </a:xfrm>
          <a:prstGeom prst="rect">
            <a:avLst/>
          </a:prstGeom>
        </p:spPr>
      </p:pic>
      <p:sp>
        <p:nvSpPr>
          <p:cNvPr id="7" name="矩形 6"/>
          <p:cNvSpPr/>
          <p:nvPr/>
        </p:nvSpPr>
        <p:spPr>
          <a:xfrm>
            <a:off x="453453" y="3913685"/>
            <a:ext cx="954107" cy="1015663"/>
          </a:xfrm>
          <a:prstGeom prst="rect">
            <a:avLst/>
          </a:prstGeom>
        </p:spPr>
        <p:txBody>
          <a:bodyPr wrap="none">
            <a:spAutoFit/>
          </a:bodyPr>
          <a:lstStyle/>
          <a:p>
            <a:r>
              <a:rPr lang="zh-CN" altLang="en-US" sz="6000" b="1" smtClean="0">
                <a:solidFill>
                  <a:srgbClr val="C00000"/>
                </a:solidFill>
              </a:rPr>
              <a:t>？</a:t>
            </a:r>
            <a:endParaRPr lang="zh-CN" altLang="en-US" sz="6000" b="1" dirty="0">
              <a:solidFill>
                <a:srgbClr val="C00000"/>
              </a:solidFill>
            </a:endParaRPr>
          </a:p>
        </p:txBody>
      </p:sp>
    </p:spTree>
    <p:extLst>
      <p:ext uri="{BB962C8B-B14F-4D97-AF65-F5344CB8AC3E}">
        <p14:creationId xmlns:p14="http://schemas.microsoft.com/office/powerpoint/2010/main" val="449366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Subcarrier-dependent problem</a:t>
            </a:r>
            <a:endParaRPr lang="zh-CN" altLang="en-US" dirty="0"/>
          </a:p>
        </p:txBody>
      </p:sp>
      <p:sp>
        <p:nvSpPr>
          <p:cNvPr id="3" name="内容占位符 2"/>
          <p:cNvSpPr>
            <a:spLocks noGrp="1"/>
          </p:cNvSpPr>
          <p:nvPr>
            <p:ph idx="1"/>
          </p:nvPr>
        </p:nvSpPr>
        <p:spPr/>
        <p:txBody>
          <a:bodyPr/>
          <a:lstStyle/>
          <a:p>
            <a:r>
              <a:rPr lang="en-US" altLang="zh-CN" i="1" dirty="0"/>
              <a:t>The impacts of smoking are </a:t>
            </a:r>
            <a:r>
              <a:rPr lang="en-US" altLang="zh-CN" i="1" dirty="0" smtClean="0">
                <a:solidFill>
                  <a:srgbClr val="C00000"/>
                </a:solidFill>
              </a:rPr>
              <a:t>subcarrier-dependent</a:t>
            </a:r>
          </a:p>
          <a:p>
            <a:r>
              <a:rPr lang="en-US" altLang="zh-CN" i="1" dirty="0"/>
              <a:t>The impacts of smoking on CSI vary </a:t>
            </a:r>
            <a:r>
              <a:rPr lang="en-US" altLang="zh-CN" i="1" dirty="0">
                <a:solidFill>
                  <a:srgbClr val="C00000"/>
                </a:solidFill>
              </a:rPr>
              <a:t>dynamically</a:t>
            </a:r>
            <a:r>
              <a:rPr lang="en-US" altLang="zh-CN" i="1" dirty="0"/>
              <a:t> on a single </a:t>
            </a:r>
            <a:r>
              <a:rPr lang="en-US" altLang="zh-CN" i="1" dirty="0" smtClean="0"/>
              <a:t>subcarrier</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17</a:t>
            </a:fld>
            <a:endParaRPr lang="zh-CN" altLang="en-US" dirty="0"/>
          </a:p>
        </p:txBody>
      </p:sp>
      <p:pic>
        <p:nvPicPr>
          <p:cNvPr id="5" name="图片 4"/>
          <p:cNvPicPr>
            <a:picLocks noChangeAspect="1"/>
          </p:cNvPicPr>
          <p:nvPr/>
        </p:nvPicPr>
        <p:blipFill>
          <a:blip r:embed="rId3"/>
          <a:stretch>
            <a:fillRect/>
          </a:stretch>
        </p:blipFill>
        <p:spPr>
          <a:xfrm>
            <a:off x="1233714" y="3328126"/>
            <a:ext cx="6415314" cy="3396142"/>
          </a:xfrm>
          <a:prstGeom prst="rect">
            <a:avLst/>
          </a:prstGeom>
        </p:spPr>
      </p:pic>
    </p:spTree>
    <p:extLst>
      <p:ext uri="{BB962C8B-B14F-4D97-AF65-F5344CB8AC3E}">
        <p14:creationId xmlns:p14="http://schemas.microsoft.com/office/powerpoint/2010/main" val="244174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smtClean="0">
                <a:solidFill>
                  <a:schemeClr val="bg1">
                    <a:lumMod val="65000"/>
                  </a:schemeClr>
                </a:solidFill>
              </a:rPr>
              <a:t>Motivations</a:t>
            </a:r>
          </a:p>
          <a:p>
            <a:r>
              <a:rPr lang="en-US" altLang="zh-CN" dirty="0">
                <a:solidFill>
                  <a:schemeClr val="bg1">
                    <a:lumMod val="65000"/>
                  </a:schemeClr>
                </a:solidFill>
              </a:rPr>
              <a:t>Preliminary Analysis </a:t>
            </a:r>
            <a:endParaRPr lang="en-US" altLang="zh-CN" dirty="0" smtClean="0">
              <a:solidFill>
                <a:schemeClr val="bg1">
                  <a:lumMod val="65000"/>
                </a:schemeClr>
              </a:solidFill>
            </a:endParaRPr>
          </a:p>
          <a:p>
            <a:r>
              <a:rPr lang="en-US" altLang="zh-CN" b="1" dirty="0" smtClean="0">
                <a:solidFill>
                  <a:schemeClr val="accent1">
                    <a:lumMod val="75000"/>
                  </a:schemeClr>
                </a:solidFill>
              </a:rPr>
              <a:t>Design of Smokey</a:t>
            </a:r>
          </a:p>
          <a:p>
            <a:r>
              <a:rPr lang="en-US" altLang="zh-CN" dirty="0" smtClean="0"/>
              <a:t>Evaluation </a:t>
            </a:r>
          </a:p>
          <a:p>
            <a:r>
              <a:rPr lang="en-US" altLang="zh-CN" dirty="0" smtClean="0"/>
              <a:t>Summary</a:t>
            </a:r>
          </a:p>
          <a:p>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18</a:t>
            </a:fld>
            <a:endParaRPr lang="zh-CN" altLang="en-US" dirty="0"/>
          </a:p>
        </p:txBody>
      </p:sp>
    </p:spTree>
    <p:extLst>
      <p:ext uri="{BB962C8B-B14F-4D97-AF65-F5344CB8AC3E}">
        <p14:creationId xmlns:p14="http://schemas.microsoft.com/office/powerpoint/2010/main" val="2488758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Smokey Overview</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19</a:t>
            </a:fld>
            <a:endParaRPr lang="zh-CN" altLang="en-US" dirty="0"/>
          </a:p>
        </p:txBody>
      </p:sp>
      <p:pic>
        <p:nvPicPr>
          <p:cNvPr id="5" name="图片 4"/>
          <p:cNvPicPr>
            <a:picLocks noChangeAspect="1"/>
          </p:cNvPicPr>
          <p:nvPr/>
        </p:nvPicPr>
        <p:blipFill>
          <a:blip r:embed="rId3"/>
          <a:stretch>
            <a:fillRect/>
          </a:stretch>
        </p:blipFill>
        <p:spPr>
          <a:xfrm>
            <a:off x="903237" y="1849438"/>
            <a:ext cx="7337526" cy="4458155"/>
          </a:xfrm>
          <a:prstGeom prst="rect">
            <a:avLst/>
          </a:prstGeom>
        </p:spPr>
      </p:pic>
      <p:sp>
        <p:nvSpPr>
          <p:cNvPr id="6" name="圆角矩形 5"/>
          <p:cNvSpPr/>
          <p:nvPr/>
        </p:nvSpPr>
        <p:spPr>
          <a:xfrm>
            <a:off x="997527" y="1849438"/>
            <a:ext cx="3990109" cy="2506431"/>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1068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ea typeface="Meiryo UI" panose="020B0604030504040204" pitchFamily="34" charset="-128"/>
                <a:cs typeface="Arial" panose="020B0604020202020204" pitchFamily="34" charset="0"/>
              </a:rPr>
              <a:t>Motivations</a:t>
            </a:r>
            <a:endParaRPr lang="zh-CN" altLang="en-US" dirty="0">
              <a:latin typeface="Arial" panose="020B0604020202020204" pitchFamily="34" charset="0"/>
              <a:ea typeface="Meiryo UI" panose="020B0604030504040204" pitchFamily="34" charset="-128"/>
              <a:cs typeface="Arial" panose="020B0604020202020204" pitchFamily="34" charset="0"/>
            </a:endParaRPr>
          </a:p>
        </p:txBody>
      </p:sp>
      <p:sp>
        <p:nvSpPr>
          <p:cNvPr id="3" name="内容占位符 2"/>
          <p:cNvSpPr>
            <a:spLocks noGrp="1"/>
          </p:cNvSpPr>
          <p:nvPr>
            <p:ph idx="1"/>
          </p:nvPr>
        </p:nvSpPr>
        <p:spPr/>
        <p:txBody>
          <a:bodyPr/>
          <a:lstStyle/>
          <a:p>
            <a:r>
              <a:rPr lang="en-US" altLang="zh-CN" dirty="0"/>
              <a:t>Smoking ban is put into effect in </a:t>
            </a:r>
            <a:r>
              <a:rPr lang="en-US" altLang="zh-CN" dirty="0" smtClean="0"/>
              <a:t>many countries</a:t>
            </a:r>
            <a:endParaRPr lang="en-US" altLang="zh-CN" dirty="0"/>
          </a:p>
          <a:p>
            <a:endParaRPr lang="en-US" altLang="zh-CN" b="1"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a:t>
            </a:fld>
            <a:endParaRPr lang="zh-CN" altLang="en-US" dirty="0"/>
          </a:p>
        </p:txBody>
      </p:sp>
      <p:pic>
        <p:nvPicPr>
          <p:cNvPr id="1026" name="Picture 2" descr="http://cdn.takefoto.cn/wp-content/uploads/2015/03/2015031207061295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2621417"/>
            <a:ext cx="5524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94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CSI Frame</a:t>
            </a:r>
            <a:endParaRPr lang="zh-CN" altLang="en-US" dirty="0"/>
          </a:p>
        </p:txBody>
      </p:sp>
      <p:sp>
        <p:nvSpPr>
          <p:cNvPr id="3" name="内容占位符 2"/>
          <p:cNvSpPr>
            <a:spLocks noGrp="1"/>
          </p:cNvSpPr>
          <p:nvPr>
            <p:ph idx="1"/>
          </p:nvPr>
        </p:nvSpPr>
        <p:spPr/>
        <p:txBody>
          <a:bodyPr/>
          <a:lstStyle/>
          <a:p>
            <a:r>
              <a:rPr lang="en-US" altLang="zh-CN" dirty="0" smtClean="0"/>
              <a:t>Construct </a:t>
            </a:r>
            <a:r>
              <a:rPr lang="en-US" altLang="zh-CN" dirty="0"/>
              <a:t>CSI frames from CSI </a:t>
            </a:r>
            <a:r>
              <a:rPr lang="en-US" altLang="zh-CN" dirty="0" smtClean="0"/>
              <a:t>sequences</a:t>
            </a:r>
          </a:p>
          <a:p>
            <a:pPr lvl="1"/>
            <a:r>
              <a:rPr lang="en-US" altLang="zh-CN" dirty="0" smtClean="0"/>
              <a:t>Each </a:t>
            </a:r>
            <a:r>
              <a:rPr lang="en-US" altLang="zh-CN" dirty="0"/>
              <a:t>frame contains </a:t>
            </a:r>
            <a:r>
              <a:rPr lang="en-US" altLang="zh-CN" i="1" dirty="0"/>
              <a:t>M×N </a:t>
            </a:r>
            <a:r>
              <a:rPr lang="en-US" altLang="zh-CN" dirty="0" smtClean="0"/>
              <a:t>pixels </a:t>
            </a:r>
          </a:p>
          <a:p>
            <a:pPr lvl="1"/>
            <a:r>
              <a:rPr lang="en-US" altLang="zh-CN" i="1" dirty="0" err="1"/>
              <a:t>P</a:t>
            </a:r>
            <a:r>
              <a:rPr lang="en-US" altLang="zh-CN" i="1" baseline="-25000" dirty="0" err="1"/>
              <a:t>m,n</a:t>
            </a:r>
            <a:r>
              <a:rPr lang="en-US" altLang="zh-CN" sz="2000" i="1" dirty="0"/>
              <a:t> </a:t>
            </a:r>
            <a:r>
              <a:rPr lang="en-US" altLang="zh-CN" sz="2000" dirty="0" smtClean="0"/>
              <a:t>: </a:t>
            </a:r>
            <a:r>
              <a:rPr lang="en-US" altLang="zh-CN" dirty="0" smtClean="0"/>
              <a:t>CSI </a:t>
            </a:r>
            <a:r>
              <a:rPr lang="en-US" altLang="zh-CN" dirty="0"/>
              <a:t>amplitude of subcarrier </a:t>
            </a:r>
            <a:r>
              <a:rPr lang="en-US" altLang="zh-CN" i="1" dirty="0"/>
              <a:t>m </a:t>
            </a:r>
            <a:r>
              <a:rPr lang="en-US" altLang="zh-CN" dirty="0"/>
              <a:t>collected within the </a:t>
            </a:r>
            <a:r>
              <a:rPr lang="en-US" altLang="zh-CN" i="1" dirty="0"/>
              <a:t>n</a:t>
            </a:r>
            <a:r>
              <a:rPr lang="en-US" altLang="zh-CN" dirty="0"/>
              <a:t>-</a:t>
            </a:r>
            <a:r>
              <a:rPr lang="en-US" altLang="zh-CN" dirty="0" err="1"/>
              <a:t>th</a:t>
            </a:r>
            <a:r>
              <a:rPr lang="en-US" altLang="zh-CN" dirty="0"/>
              <a:t> </a:t>
            </a:r>
            <a:r>
              <a:rPr lang="en-US" altLang="zh-CN" dirty="0" smtClean="0"/>
              <a:t>time window </a:t>
            </a:r>
            <a:r>
              <a:rPr lang="en-US" altLang="zh-CN" dirty="0"/>
              <a:t>(</a:t>
            </a:r>
            <a:r>
              <a:rPr lang="en-US" altLang="zh-CN" i="1" dirty="0" err="1"/>
              <a:t>t</a:t>
            </a:r>
            <a:r>
              <a:rPr lang="en-US" altLang="zh-CN" i="1" baseline="-25000" dirty="0" err="1"/>
              <a:t>n</a:t>
            </a:r>
            <a:r>
              <a:rPr lang="en-US" altLang="zh-CN" dirty="0"/>
              <a:t>)</a:t>
            </a:r>
            <a:endParaRPr lang="en-US" altLang="zh-CN"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20</a:t>
            </a:fld>
            <a:endParaRPr lang="zh-CN" altLang="en-US" dirty="0"/>
          </a:p>
        </p:txBody>
      </p:sp>
      <p:pic>
        <p:nvPicPr>
          <p:cNvPr id="5" name="图片 4"/>
          <p:cNvPicPr>
            <a:picLocks noChangeAspect="1"/>
          </p:cNvPicPr>
          <p:nvPr/>
        </p:nvPicPr>
        <p:blipFill>
          <a:blip r:embed="rId3"/>
          <a:stretch>
            <a:fillRect/>
          </a:stretch>
        </p:blipFill>
        <p:spPr>
          <a:xfrm>
            <a:off x="1591119" y="3487988"/>
            <a:ext cx="5961762" cy="3093722"/>
          </a:xfrm>
          <a:prstGeom prst="rect">
            <a:avLst/>
          </a:prstGeom>
        </p:spPr>
      </p:pic>
    </p:spTree>
    <p:extLst>
      <p:ext uri="{BB962C8B-B14F-4D97-AF65-F5344CB8AC3E}">
        <p14:creationId xmlns:p14="http://schemas.microsoft.com/office/powerpoint/2010/main" val="1621926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22634" y="2402538"/>
            <a:ext cx="4027655" cy="1886829"/>
          </a:xfrm>
          <a:prstGeom prst="rect">
            <a:avLst/>
          </a:prstGeom>
        </p:spPr>
      </p:pic>
      <p:sp>
        <p:nvSpPr>
          <p:cNvPr id="2" name="标题 1"/>
          <p:cNvSpPr>
            <a:spLocks noGrp="1"/>
          </p:cNvSpPr>
          <p:nvPr>
            <p:ph type="title"/>
          </p:nvPr>
        </p:nvSpPr>
        <p:spPr/>
        <p:txBody>
          <a:bodyPr>
            <a:normAutofit fontScale="90000"/>
          </a:bodyPr>
          <a:lstStyle/>
          <a:p>
            <a:r>
              <a:rPr lang="en-US" altLang="zh-CN" dirty="0" smtClean="0"/>
              <a:t>Subcarrier-dependent problem</a:t>
            </a:r>
            <a:endParaRPr lang="zh-CN" altLang="en-US" dirty="0"/>
          </a:p>
        </p:txBody>
      </p:sp>
      <p:sp>
        <p:nvSpPr>
          <p:cNvPr id="3" name="内容占位符 2"/>
          <p:cNvSpPr>
            <a:spLocks noGrp="1"/>
          </p:cNvSpPr>
          <p:nvPr>
            <p:ph idx="1"/>
          </p:nvPr>
        </p:nvSpPr>
        <p:spPr>
          <a:xfrm>
            <a:off x="628650" y="1849439"/>
            <a:ext cx="3943350" cy="755260"/>
          </a:xfrm>
        </p:spPr>
        <p:txBody>
          <a:bodyPr>
            <a:normAutofit/>
          </a:bodyPr>
          <a:lstStyle/>
          <a:p>
            <a:pPr marL="0" lvl="0" indent="0">
              <a:buNone/>
            </a:pPr>
            <a:r>
              <a:rPr lang="en-US" altLang="zh-CN" smtClean="0">
                <a:solidFill>
                  <a:prstClr val="black"/>
                </a:solidFill>
              </a:rPr>
              <a:t>Foreground Detection</a:t>
            </a:r>
            <a:endParaRPr lang="en-US" altLang="zh-CN" dirty="0" smtClean="0">
              <a:solidFill>
                <a:prstClr val="black"/>
              </a:solidFill>
            </a:endParaRP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21</a:t>
            </a:fld>
            <a:endParaRPr lang="zh-CN" altLang="en-US" dirty="0"/>
          </a:p>
        </p:txBody>
      </p:sp>
      <p:sp>
        <p:nvSpPr>
          <p:cNvPr id="5" name="内容占位符 2"/>
          <p:cNvSpPr txBox="1">
            <a:spLocks/>
          </p:cNvSpPr>
          <p:nvPr/>
        </p:nvSpPr>
        <p:spPr>
          <a:xfrm>
            <a:off x="4621099" y="1849437"/>
            <a:ext cx="3943350" cy="82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Information Extraction</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756" y="2328278"/>
            <a:ext cx="4349242" cy="2110717"/>
          </a:xfrm>
          <a:prstGeom prst="rect">
            <a:avLst/>
          </a:prstGeom>
        </p:spPr>
      </p:pic>
      <p:sp>
        <p:nvSpPr>
          <p:cNvPr id="8" name="椭圆 7"/>
          <p:cNvSpPr/>
          <p:nvPr/>
        </p:nvSpPr>
        <p:spPr>
          <a:xfrm>
            <a:off x="980902" y="2319413"/>
            <a:ext cx="798022" cy="2036457"/>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802284" y="3208713"/>
            <a:ext cx="315883" cy="1230282"/>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内容占位符 2"/>
          <p:cNvSpPr txBox="1">
            <a:spLocks/>
          </p:cNvSpPr>
          <p:nvPr/>
        </p:nvSpPr>
        <p:spPr>
          <a:xfrm>
            <a:off x="3459853" y="4453987"/>
            <a:ext cx="2224293" cy="504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1" i="1" dirty="0" smtClean="0">
                <a:solidFill>
                  <a:prstClr val="black"/>
                </a:solidFill>
              </a:rPr>
              <a:t>Foreground</a:t>
            </a:r>
          </a:p>
        </p:txBody>
      </p:sp>
      <p:cxnSp>
        <p:nvCxnSpPr>
          <p:cNvPr id="14" name="直线箭头连接符 13"/>
          <p:cNvCxnSpPr/>
          <p:nvPr/>
        </p:nvCxnSpPr>
        <p:spPr>
          <a:xfrm flipV="1">
            <a:off x="4550605" y="3807229"/>
            <a:ext cx="1133541" cy="6317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flipV="1">
            <a:off x="1778924" y="3807229"/>
            <a:ext cx="2437741" cy="6317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p:cNvSpPr txBox="1">
            <a:spLocks/>
          </p:cNvSpPr>
          <p:nvPr/>
        </p:nvSpPr>
        <p:spPr>
          <a:xfrm>
            <a:off x="322634" y="4482327"/>
            <a:ext cx="3339989" cy="2008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Moving objects</a:t>
            </a:r>
          </a:p>
        </p:txBody>
      </p:sp>
      <p:sp>
        <p:nvSpPr>
          <p:cNvPr id="22" name="内容占位符 2"/>
          <p:cNvSpPr txBox="1">
            <a:spLocks/>
          </p:cNvSpPr>
          <p:nvPr/>
        </p:nvSpPr>
        <p:spPr>
          <a:xfrm>
            <a:off x="5493634" y="4450710"/>
            <a:ext cx="3192118" cy="2006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CSI changes caused by smoking</a:t>
            </a:r>
          </a:p>
          <a:p>
            <a:pPr marL="0" indent="0">
              <a:buFont typeface="Wingdings" panose="05000000000000000000" pitchFamily="2" charset="2"/>
              <a:buNone/>
            </a:pPr>
            <a:endParaRPr lang="en-US" altLang="zh-CN" dirty="0" smtClean="0">
              <a:solidFill>
                <a:prstClr val="black"/>
              </a:solidFill>
            </a:endParaRPr>
          </a:p>
        </p:txBody>
      </p:sp>
    </p:spTree>
    <p:extLst>
      <p:ext uri="{BB962C8B-B14F-4D97-AF65-F5344CB8AC3E}">
        <p14:creationId xmlns:p14="http://schemas.microsoft.com/office/powerpoint/2010/main" val="1465144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22634" y="2402538"/>
            <a:ext cx="4027655" cy="1886829"/>
          </a:xfrm>
          <a:prstGeom prst="rect">
            <a:avLst/>
          </a:prstGeom>
        </p:spPr>
      </p:pic>
      <p:sp>
        <p:nvSpPr>
          <p:cNvPr id="2" name="标题 1"/>
          <p:cNvSpPr>
            <a:spLocks noGrp="1"/>
          </p:cNvSpPr>
          <p:nvPr>
            <p:ph type="title"/>
          </p:nvPr>
        </p:nvSpPr>
        <p:spPr/>
        <p:txBody>
          <a:bodyPr>
            <a:normAutofit fontScale="90000"/>
          </a:bodyPr>
          <a:lstStyle/>
          <a:p>
            <a:r>
              <a:rPr lang="en-US" altLang="zh-CN" dirty="0" smtClean="0"/>
              <a:t>Subcarrier-dependent problem</a:t>
            </a:r>
            <a:endParaRPr lang="zh-CN" altLang="en-US" dirty="0"/>
          </a:p>
        </p:txBody>
      </p:sp>
      <p:sp>
        <p:nvSpPr>
          <p:cNvPr id="3" name="内容占位符 2"/>
          <p:cNvSpPr>
            <a:spLocks noGrp="1"/>
          </p:cNvSpPr>
          <p:nvPr>
            <p:ph idx="1"/>
          </p:nvPr>
        </p:nvSpPr>
        <p:spPr>
          <a:xfrm>
            <a:off x="628650" y="1849439"/>
            <a:ext cx="3943350" cy="755260"/>
          </a:xfrm>
        </p:spPr>
        <p:txBody>
          <a:bodyPr>
            <a:normAutofit/>
          </a:bodyPr>
          <a:lstStyle/>
          <a:p>
            <a:pPr marL="0" lvl="0" indent="0">
              <a:buNone/>
            </a:pPr>
            <a:r>
              <a:rPr lang="en-US" altLang="zh-CN" smtClean="0">
                <a:solidFill>
                  <a:prstClr val="black"/>
                </a:solidFill>
              </a:rPr>
              <a:t>Foreground Detection</a:t>
            </a:r>
            <a:endParaRPr lang="en-US" altLang="zh-CN" dirty="0" smtClean="0">
              <a:solidFill>
                <a:prstClr val="black"/>
              </a:solidFill>
            </a:endParaRP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22</a:t>
            </a:fld>
            <a:endParaRPr lang="zh-CN" altLang="en-US" dirty="0"/>
          </a:p>
        </p:txBody>
      </p:sp>
      <p:sp>
        <p:nvSpPr>
          <p:cNvPr id="5" name="内容占位符 2"/>
          <p:cNvSpPr txBox="1">
            <a:spLocks/>
          </p:cNvSpPr>
          <p:nvPr/>
        </p:nvSpPr>
        <p:spPr>
          <a:xfrm>
            <a:off x="4621099" y="1849437"/>
            <a:ext cx="3943350" cy="82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Information Extraction</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756" y="2328278"/>
            <a:ext cx="4349242" cy="2110717"/>
          </a:xfrm>
          <a:prstGeom prst="rect">
            <a:avLst/>
          </a:prstGeom>
        </p:spPr>
      </p:pic>
      <p:sp>
        <p:nvSpPr>
          <p:cNvPr id="12" name="内容占位符 2"/>
          <p:cNvSpPr txBox="1">
            <a:spLocks/>
          </p:cNvSpPr>
          <p:nvPr/>
        </p:nvSpPr>
        <p:spPr>
          <a:xfrm>
            <a:off x="3459853" y="4453987"/>
            <a:ext cx="2224293" cy="504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1" i="1" dirty="0" smtClean="0">
                <a:solidFill>
                  <a:prstClr val="black"/>
                </a:solidFill>
              </a:rPr>
              <a:t>Background</a:t>
            </a:r>
          </a:p>
        </p:txBody>
      </p:sp>
      <p:cxnSp>
        <p:nvCxnSpPr>
          <p:cNvPr id="14" name="直线箭头连接符 13"/>
          <p:cNvCxnSpPr/>
          <p:nvPr/>
        </p:nvCxnSpPr>
        <p:spPr>
          <a:xfrm flipV="1">
            <a:off x="4550605" y="3500214"/>
            <a:ext cx="889329" cy="9387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flipV="1">
            <a:off x="1989475" y="3574473"/>
            <a:ext cx="2227190" cy="8645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p:cNvSpPr txBox="1">
            <a:spLocks/>
          </p:cNvSpPr>
          <p:nvPr/>
        </p:nvSpPr>
        <p:spPr>
          <a:xfrm>
            <a:off x="267734" y="4448214"/>
            <a:ext cx="3339989" cy="2008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Background model</a:t>
            </a:r>
          </a:p>
          <a:p>
            <a:pPr marL="457200" lvl="1" indent="0">
              <a:buFont typeface="Wingdings" panose="05000000000000000000" pitchFamily="2" charset="2"/>
              <a:buNone/>
            </a:pPr>
            <a:r>
              <a:rPr lang="en-US" altLang="zh-CN" sz="2000" dirty="0" smtClean="0">
                <a:solidFill>
                  <a:prstClr val="black"/>
                </a:solidFill>
              </a:rPr>
              <a:t>Adaptive </a:t>
            </a:r>
            <a:r>
              <a:rPr lang="en-US" altLang="zh-CN" sz="2000" dirty="0">
                <a:solidFill>
                  <a:prstClr val="black"/>
                </a:solidFill>
              </a:rPr>
              <a:t>to </a:t>
            </a:r>
            <a:r>
              <a:rPr lang="en-US" altLang="zh-CN" sz="2000" dirty="0" smtClean="0">
                <a:solidFill>
                  <a:prstClr val="black"/>
                </a:solidFill>
              </a:rPr>
              <a:t>environment changes such as luminance</a:t>
            </a:r>
          </a:p>
          <a:p>
            <a:pPr marL="0" indent="0">
              <a:buNone/>
            </a:pPr>
            <a:r>
              <a:rPr lang="en-US" altLang="zh-CN" dirty="0">
                <a:solidFill>
                  <a:prstClr val="black"/>
                </a:solidFill>
              </a:rPr>
              <a:t>Online Update</a:t>
            </a:r>
            <a:endParaRPr lang="en-US" altLang="zh-CN" dirty="0" smtClean="0">
              <a:solidFill>
                <a:prstClr val="black"/>
              </a:solidFill>
            </a:endParaRPr>
          </a:p>
        </p:txBody>
      </p:sp>
      <p:sp>
        <p:nvSpPr>
          <p:cNvPr id="22" name="内容占位符 2"/>
          <p:cNvSpPr txBox="1">
            <a:spLocks/>
          </p:cNvSpPr>
          <p:nvPr/>
        </p:nvSpPr>
        <p:spPr>
          <a:xfrm>
            <a:off x="5493633" y="4450710"/>
            <a:ext cx="3382631" cy="2006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solidFill>
                  <a:prstClr val="black"/>
                </a:solidFill>
              </a:rPr>
              <a:t>Mixture </a:t>
            </a:r>
            <a:r>
              <a:rPr lang="en-US" altLang="zh-CN" smtClean="0">
                <a:solidFill>
                  <a:prstClr val="black"/>
                </a:solidFill>
              </a:rPr>
              <a:t>of Gaussians</a:t>
            </a:r>
            <a:endParaRPr lang="en-US" altLang="zh-CN" dirty="0" smtClean="0">
              <a:solidFill>
                <a:prstClr val="black"/>
              </a:solidFill>
            </a:endParaRPr>
          </a:p>
          <a:p>
            <a:pPr marL="457200" lvl="1" indent="0">
              <a:lnSpc>
                <a:spcPct val="100000"/>
              </a:lnSpc>
              <a:spcBef>
                <a:spcPts val="0"/>
              </a:spcBef>
              <a:buNone/>
            </a:pPr>
            <a:r>
              <a:rPr lang="en-US" altLang="zh-CN" sz="2000" dirty="0">
                <a:solidFill>
                  <a:prstClr val="black"/>
                </a:solidFill>
              </a:rPr>
              <a:t>Adaptive to </a:t>
            </a:r>
            <a:r>
              <a:rPr lang="en-US" altLang="zh-CN" sz="2000" dirty="0" smtClean="0">
                <a:solidFill>
                  <a:prstClr val="black"/>
                </a:solidFill>
              </a:rPr>
              <a:t>time-varying dynamics</a:t>
            </a:r>
          </a:p>
          <a:p>
            <a:pPr marL="0" indent="0">
              <a:lnSpc>
                <a:spcPct val="100000"/>
              </a:lnSpc>
              <a:spcBef>
                <a:spcPts val="0"/>
              </a:spcBef>
              <a:buNone/>
            </a:pPr>
            <a:endParaRPr lang="en-US" altLang="zh-CN" dirty="0" smtClean="0">
              <a:solidFill>
                <a:prstClr val="black"/>
              </a:solidFill>
            </a:endParaRPr>
          </a:p>
          <a:p>
            <a:pPr marL="0" indent="0">
              <a:lnSpc>
                <a:spcPct val="100000"/>
              </a:lnSpc>
              <a:spcBef>
                <a:spcPts val="0"/>
              </a:spcBef>
              <a:buNone/>
            </a:pPr>
            <a:r>
              <a:rPr lang="en-US" altLang="zh-CN" dirty="0" smtClean="0">
                <a:solidFill>
                  <a:prstClr val="black"/>
                </a:solidFill>
              </a:rPr>
              <a:t>Online Update</a:t>
            </a:r>
            <a:endParaRPr lang="en-US" altLang="zh-CN" dirty="0">
              <a:solidFill>
                <a:prstClr val="black"/>
              </a:solidFill>
            </a:endParaRPr>
          </a:p>
          <a:p>
            <a:pPr marL="0" indent="0">
              <a:buFont typeface="Wingdings" panose="05000000000000000000" pitchFamily="2" charset="2"/>
              <a:buNone/>
            </a:pPr>
            <a:endParaRPr lang="en-US" altLang="zh-CN" dirty="0" smtClean="0">
              <a:solidFill>
                <a:prstClr val="black"/>
              </a:solidFill>
            </a:endParaRPr>
          </a:p>
        </p:txBody>
      </p:sp>
    </p:spTree>
    <p:extLst>
      <p:ext uri="{BB962C8B-B14F-4D97-AF65-F5344CB8AC3E}">
        <p14:creationId xmlns:p14="http://schemas.microsoft.com/office/powerpoint/2010/main" val="914725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Sample Results </a:t>
            </a:r>
            <a:endParaRPr lang="zh-CN" altLang="en-US" dirty="0"/>
          </a:p>
        </p:txBody>
      </p:sp>
      <p:sp>
        <p:nvSpPr>
          <p:cNvPr id="3" name="内容占位符 2"/>
          <p:cNvSpPr>
            <a:spLocks noGrp="1"/>
          </p:cNvSpPr>
          <p:nvPr>
            <p:ph idx="1"/>
          </p:nvPr>
        </p:nvSpPr>
        <p:spPr/>
        <p:txBody>
          <a:bodyPr/>
          <a:lstStyle/>
          <a:p>
            <a:r>
              <a:rPr lang="en-US" altLang="zh-CN" dirty="0" smtClean="0"/>
              <a:t>Original CSI trace</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23</a:t>
            </a:fld>
            <a:endParaRPr lang="zh-CN" altLang="en-US" dirty="0"/>
          </a:p>
        </p:txBody>
      </p:sp>
      <p:pic>
        <p:nvPicPr>
          <p:cNvPr id="5" name="图片 4"/>
          <p:cNvPicPr>
            <a:picLocks noChangeAspect="1"/>
          </p:cNvPicPr>
          <p:nvPr/>
        </p:nvPicPr>
        <p:blipFill>
          <a:blip r:embed="rId3"/>
          <a:stretch>
            <a:fillRect/>
          </a:stretch>
        </p:blipFill>
        <p:spPr>
          <a:xfrm>
            <a:off x="1260000" y="2700000"/>
            <a:ext cx="6138461" cy="3600000"/>
          </a:xfrm>
          <a:prstGeom prst="rect">
            <a:avLst/>
          </a:prstGeom>
        </p:spPr>
      </p:pic>
    </p:spTree>
    <p:extLst>
      <p:ext uri="{BB962C8B-B14F-4D97-AF65-F5344CB8AC3E}">
        <p14:creationId xmlns:p14="http://schemas.microsoft.com/office/powerpoint/2010/main" val="1499167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Results </a:t>
            </a:r>
            <a:endParaRPr lang="zh-CN" altLang="en-US" dirty="0"/>
          </a:p>
        </p:txBody>
      </p:sp>
      <p:sp>
        <p:nvSpPr>
          <p:cNvPr id="3" name="内容占位符 2"/>
          <p:cNvSpPr>
            <a:spLocks noGrp="1"/>
          </p:cNvSpPr>
          <p:nvPr>
            <p:ph idx="1"/>
          </p:nvPr>
        </p:nvSpPr>
        <p:spPr/>
        <p:txBody>
          <a:bodyPr/>
          <a:lstStyle/>
          <a:p>
            <a:r>
              <a:rPr lang="en-US" altLang="zh-CN" dirty="0" smtClean="0"/>
              <a:t>After foreground detection</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24</a:t>
            </a:fld>
            <a:endParaRPr lang="zh-CN" altLang="en-US" dirty="0"/>
          </a:p>
        </p:txBody>
      </p:sp>
      <p:pic>
        <p:nvPicPr>
          <p:cNvPr id="5" name="图片 4"/>
          <p:cNvPicPr>
            <a:picLocks noChangeAspect="1"/>
          </p:cNvPicPr>
          <p:nvPr/>
        </p:nvPicPr>
        <p:blipFill>
          <a:blip r:embed="rId3"/>
          <a:stretch>
            <a:fillRect/>
          </a:stretch>
        </p:blipFill>
        <p:spPr>
          <a:xfrm>
            <a:off x="1260000" y="2700000"/>
            <a:ext cx="6059870" cy="3600000"/>
          </a:xfrm>
          <a:prstGeom prst="rect">
            <a:avLst/>
          </a:prstGeom>
        </p:spPr>
      </p:pic>
    </p:spTree>
    <p:extLst>
      <p:ext uri="{BB962C8B-B14F-4D97-AF65-F5344CB8AC3E}">
        <p14:creationId xmlns:p14="http://schemas.microsoft.com/office/powerpoint/2010/main" val="2931169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Motion Extraction</a:t>
            </a:r>
            <a:endParaRPr lang="zh-CN" altLang="en-US" dirty="0"/>
          </a:p>
        </p:txBody>
      </p:sp>
      <p:sp>
        <p:nvSpPr>
          <p:cNvPr id="3" name="内容占位符 2"/>
          <p:cNvSpPr>
            <a:spLocks noGrp="1"/>
          </p:cNvSpPr>
          <p:nvPr>
            <p:ph idx="1"/>
          </p:nvPr>
        </p:nvSpPr>
        <p:spPr/>
        <p:txBody>
          <a:bodyPr/>
          <a:lstStyle/>
          <a:p>
            <a:r>
              <a:rPr lang="en-US" altLang="zh-CN" dirty="0"/>
              <a:t>Filter out the counterfeit </a:t>
            </a:r>
            <a:r>
              <a:rPr lang="en-US" altLang="zh-CN" dirty="0" smtClean="0"/>
              <a:t>foregrounds</a:t>
            </a:r>
          </a:p>
          <a:p>
            <a:pPr lvl="1"/>
            <a:r>
              <a:rPr lang="en-US" altLang="zh-CN" dirty="0" smtClean="0"/>
              <a:t>Temporal correlation</a:t>
            </a:r>
          </a:p>
          <a:p>
            <a:pPr lvl="1"/>
            <a:r>
              <a:rPr lang="en-US" altLang="zh-CN" dirty="0" smtClean="0"/>
              <a:t>Frequency correlation</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25</a:t>
            </a:fld>
            <a:endParaRPr lang="zh-CN" altLang="en-US" dirty="0"/>
          </a:p>
        </p:txBody>
      </p:sp>
      <p:pic>
        <p:nvPicPr>
          <p:cNvPr id="5" name="图片 4"/>
          <p:cNvPicPr>
            <a:picLocks noChangeAspect="1"/>
          </p:cNvPicPr>
          <p:nvPr/>
        </p:nvPicPr>
        <p:blipFill>
          <a:blip r:embed="rId3"/>
          <a:stretch>
            <a:fillRect/>
          </a:stretch>
        </p:blipFill>
        <p:spPr>
          <a:xfrm>
            <a:off x="1509486" y="3272215"/>
            <a:ext cx="5718629" cy="3452053"/>
          </a:xfrm>
          <a:prstGeom prst="rect">
            <a:avLst/>
          </a:prstGeom>
        </p:spPr>
      </p:pic>
    </p:spTree>
    <p:extLst>
      <p:ext uri="{BB962C8B-B14F-4D97-AF65-F5344CB8AC3E}">
        <p14:creationId xmlns:p14="http://schemas.microsoft.com/office/powerpoint/2010/main" val="3063193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Composite </a:t>
            </a:r>
            <a:r>
              <a:rPr lang="en-US" altLang="zh-CN" dirty="0"/>
              <a:t>Motion </a:t>
            </a:r>
            <a:r>
              <a:rPr lang="en-US" altLang="zh-CN" dirty="0" smtClean="0"/>
              <a:t>Detection</a:t>
            </a:r>
            <a:endParaRPr lang="zh-CN" altLang="en-US" dirty="0"/>
          </a:p>
        </p:txBody>
      </p:sp>
      <p:sp>
        <p:nvSpPr>
          <p:cNvPr id="3" name="内容占位符 2"/>
          <p:cNvSpPr>
            <a:spLocks noGrp="1"/>
          </p:cNvSpPr>
          <p:nvPr>
            <p:ph idx="1"/>
          </p:nvPr>
        </p:nvSpPr>
        <p:spPr/>
        <p:txBody>
          <a:bodyPr/>
          <a:lstStyle/>
          <a:p>
            <a:r>
              <a:rPr lang="en-US" altLang="zh-CN" dirty="0"/>
              <a:t>Filter out the </a:t>
            </a:r>
            <a:r>
              <a:rPr lang="en-US" altLang="zh-CN" dirty="0" smtClean="0"/>
              <a:t>single motion</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26</a:t>
            </a:fld>
            <a:endParaRPr lang="zh-CN" altLang="en-US" dirty="0"/>
          </a:p>
        </p:txBody>
      </p:sp>
      <p:pic>
        <p:nvPicPr>
          <p:cNvPr id="6" name="图片 5"/>
          <p:cNvPicPr>
            <a:picLocks noChangeAspect="1"/>
          </p:cNvPicPr>
          <p:nvPr/>
        </p:nvPicPr>
        <p:blipFill>
          <a:blip r:embed="rId3"/>
          <a:stretch>
            <a:fillRect/>
          </a:stretch>
        </p:blipFill>
        <p:spPr>
          <a:xfrm>
            <a:off x="1359801" y="3102450"/>
            <a:ext cx="6424397" cy="3060000"/>
          </a:xfrm>
          <a:prstGeom prst="rect">
            <a:avLst/>
          </a:prstGeom>
        </p:spPr>
      </p:pic>
    </p:spTree>
    <p:extLst>
      <p:ext uri="{BB962C8B-B14F-4D97-AF65-F5344CB8AC3E}">
        <p14:creationId xmlns:p14="http://schemas.microsoft.com/office/powerpoint/2010/main" val="3776372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Smokey Overview</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27</a:t>
            </a:fld>
            <a:endParaRPr lang="zh-CN" altLang="en-US" dirty="0"/>
          </a:p>
        </p:txBody>
      </p:sp>
      <p:pic>
        <p:nvPicPr>
          <p:cNvPr id="5" name="图片 4"/>
          <p:cNvPicPr>
            <a:picLocks noChangeAspect="1"/>
          </p:cNvPicPr>
          <p:nvPr/>
        </p:nvPicPr>
        <p:blipFill>
          <a:blip r:embed="rId3"/>
          <a:stretch>
            <a:fillRect/>
          </a:stretch>
        </p:blipFill>
        <p:spPr>
          <a:xfrm>
            <a:off x="903237" y="1849438"/>
            <a:ext cx="7337526" cy="4458155"/>
          </a:xfrm>
          <a:prstGeom prst="rect">
            <a:avLst/>
          </a:prstGeom>
        </p:spPr>
      </p:pic>
      <p:sp>
        <p:nvSpPr>
          <p:cNvPr id="6" name="圆角矩形 5"/>
          <p:cNvSpPr/>
          <p:nvPr/>
        </p:nvSpPr>
        <p:spPr>
          <a:xfrm>
            <a:off x="5283197" y="1901365"/>
            <a:ext cx="2423889" cy="2699664"/>
          </a:xfrm>
          <a:prstGeom prst="roundRect">
            <a:avLst/>
          </a:prstGeom>
          <a:noFill/>
          <a:ln w="857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95701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Periodicity Analysis </a:t>
            </a:r>
            <a:endParaRPr lang="zh-CN" altLang="en-US" dirty="0"/>
          </a:p>
        </p:txBody>
      </p:sp>
      <p:sp>
        <p:nvSpPr>
          <p:cNvPr id="3" name="内容占位符 2"/>
          <p:cNvSpPr>
            <a:spLocks noGrp="1"/>
          </p:cNvSpPr>
          <p:nvPr>
            <p:ph idx="1"/>
          </p:nvPr>
        </p:nvSpPr>
        <p:spPr/>
        <p:txBody>
          <a:bodyPr/>
          <a:lstStyle/>
          <a:p>
            <a:r>
              <a:rPr lang="en-US" altLang="zh-CN" dirty="0" smtClean="0"/>
              <a:t>Autocorrelation</a:t>
            </a:r>
          </a:p>
          <a:p>
            <a:pPr lvl="1"/>
            <a:r>
              <a:rPr lang="en-US" altLang="zh-CN" dirty="0" smtClean="0"/>
              <a:t>Smoking is a rhythm activity  </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28</a:t>
            </a:fld>
            <a:endParaRPr lang="zh-CN" altLang="en-US" dirty="0"/>
          </a:p>
        </p:txBody>
      </p:sp>
      <p:pic>
        <p:nvPicPr>
          <p:cNvPr id="5" name="图片 4"/>
          <p:cNvPicPr>
            <a:picLocks noChangeAspect="1"/>
          </p:cNvPicPr>
          <p:nvPr/>
        </p:nvPicPr>
        <p:blipFill>
          <a:blip r:embed="rId3"/>
          <a:stretch>
            <a:fillRect/>
          </a:stretch>
        </p:blipFill>
        <p:spPr>
          <a:xfrm>
            <a:off x="1778851" y="2869871"/>
            <a:ext cx="5586298" cy="3437722"/>
          </a:xfrm>
          <a:prstGeom prst="rect">
            <a:avLst/>
          </a:prstGeom>
        </p:spPr>
      </p:pic>
    </p:spTree>
    <p:extLst>
      <p:ext uri="{BB962C8B-B14F-4D97-AF65-F5344CB8AC3E}">
        <p14:creationId xmlns:p14="http://schemas.microsoft.com/office/powerpoint/2010/main" val="123750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smtClean="0">
                <a:solidFill>
                  <a:schemeClr val="bg1">
                    <a:lumMod val="65000"/>
                  </a:schemeClr>
                </a:solidFill>
              </a:rPr>
              <a:t>Motivations</a:t>
            </a:r>
          </a:p>
          <a:p>
            <a:r>
              <a:rPr lang="en-US" altLang="zh-CN" dirty="0" smtClean="0">
                <a:solidFill>
                  <a:schemeClr val="bg1">
                    <a:lumMod val="65000"/>
                  </a:schemeClr>
                </a:solidFill>
              </a:rPr>
              <a:t>Preliminary Analysis </a:t>
            </a:r>
          </a:p>
          <a:p>
            <a:r>
              <a:rPr lang="en-US" altLang="zh-CN" dirty="0" smtClean="0">
                <a:solidFill>
                  <a:schemeClr val="bg1">
                    <a:lumMod val="65000"/>
                  </a:schemeClr>
                </a:solidFill>
              </a:rPr>
              <a:t>Design of Smokey</a:t>
            </a:r>
          </a:p>
          <a:p>
            <a:r>
              <a:rPr lang="en-US" altLang="zh-CN" b="1" dirty="0" smtClean="0">
                <a:solidFill>
                  <a:schemeClr val="accent1">
                    <a:lumMod val="75000"/>
                  </a:schemeClr>
                </a:solidFill>
              </a:rPr>
              <a:t>Evaluation </a:t>
            </a:r>
          </a:p>
          <a:p>
            <a:r>
              <a:rPr lang="en-US" altLang="zh-CN" dirty="0" smtClean="0"/>
              <a:t>Summary</a:t>
            </a:r>
          </a:p>
          <a:p>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29</a:t>
            </a:fld>
            <a:endParaRPr lang="zh-CN" altLang="en-US" dirty="0"/>
          </a:p>
        </p:txBody>
      </p:sp>
    </p:spTree>
    <p:extLst>
      <p:ext uri="{BB962C8B-B14F-4D97-AF65-F5344CB8AC3E}">
        <p14:creationId xmlns:p14="http://schemas.microsoft.com/office/powerpoint/2010/main" val="1451930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ea typeface="Meiryo UI" panose="020B0604030504040204" pitchFamily="34" charset="-128"/>
                <a:cs typeface="Arial" panose="020B0604020202020204" pitchFamily="34" charset="0"/>
              </a:rPr>
              <a:t>Motivations</a:t>
            </a:r>
            <a:endParaRPr lang="zh-CN" altLang="en-US" dirty="0">
              <a:latin typeface="Arial" panose="020B0604020202020204" pitchFamily="34" charset="0"/>
              <a:ea typeface="Meiryo UI" panose="020B0604030504040204" pitchFamily="34" charset="-128"/>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However, what do the civilized people do?</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a:t>
            </a:fld>
            <a:endParaRPr lang="zh-CN" altLang="en-US" dirty="0"/>
          </a:p>
        </p:txBody>
      </p:sp>
      <p:pic>
        <p:nvPicPr>
          <p:cNvPr id="8" name="图片 7"/>
          <p:cNvPicPr>
            <a:picLocks noChangeAspect="1"/>
          </p:cNvPicPr>
          <p:nvPr/>
        </p:nvPicPr>
        <p:blipFill>
          <a:blip r:embed="rId3"/>
          <a:stretch>
            <a:fillRect/>
          </a:stretch>
        </p:blipFill>
        <p:spPr>
          <a:xfrm>
            <a:off x="4018540" y="4241997"/>
            <a:ext cx="3358243" cy="2239254"/>
          </a:xfrm>
          <a:prstGeom prst="rect">
            <a:avLst/>
          </a:prstGeom>
        </p:spPr>
      </p:pic>
      <p:pic>
        <p:nvPicPr>
          <p:cNvPr id="1030" name="Picture 6" descr="http://www.mydoorsign.com/img/lg/S/no-smoking-wall-sign-se-16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4740" y="4241997"/>
            <a:ext cx="1296839" cy="40364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1068293" y="2470966"/>
            <a:ext cx="2690546" cy="3986238"/>
          </a:xfrm>
          <a:prstGeom prst="rect">
            <a:avLst/>
          </a:prstGeom>
        </p:spPr>
      </p:pic>
      <p:pic>
        <p:nvPicPr>
          <p:cNvPr id="6" name="图片 5"/>
          <p:cNvPicPr>
            <a:picLocks noChangeAspect="1"/>
          </p:cNvPicPr>
          <p:nvPr/>
        </p:nvPicPr>
        <p:blipFill>
          <a:blip r:embed="rId6"/>
          <a:stretch>
            <a:fillRect/>
          </a:stretch>
        </p:blipFill>
        <p:spPr>
          <a:xfrm>
            <a:off x="4018539" y="2470966"/>
            <a:ext cx="3358243" cy="1576784"/>
          </a:xfrm>
          <a:prstGeom prst="rect">
            <a:avLst/>
          </a:prstGeom>
        </p:spPr>
      </p:pic>
    </p:spTree>
    <p:extLst>
      <p:ext uri="{BB962C8B-B14F-4D97-AF65-F5344CB8AC3E}">
        <p14:creationId xmlns:p14="http://schemas.microsoft.com/office/powerpoint/2010/main" val="1746176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Setting</a:t>
            </a:r>
            <a:endParaRPr lang="zh-CN" altLang="en-US" dirty="0"/>
          </a:p>
        </p:txBody>
      </p:sp>
      <p:sp>
        <p:nvSpPr>
          <p:cNvPr id="3" name="内容占位符 2"/>
          <p:cNvSpPr>
            <a:spLocks noGrp="1"/>
          </p:cNvSpPr>
          <p:nvPr>
            <p:ph idx="1"/>
          </p:nvPr>
        </p:nvSpPr>
        <p:spPr/>
        <p:txBody>
          <a:bodyPr/>
          <a:lstStyle/>
          <a:p>
            <a:r>
              <a:rPr lang="en-US" altLang="zh-CN" dirty="0" smtClean="0"/>
              <a:t>Hardware:</a:t>
            </a:r>
          </a:p>
          <a:p>
            <a:pPr lvl="1"/>
            <a:r>
              <a:rPr lang="en-US" altLang="zh-CN" dirty="0"/>
              <a:t>TP-LINK TL-WR742N wireless </a:t>
            </a:r>
            <a:r>
              <a:rPr lang="en-US" altLang="zh-CN" dirty="0" smtClean="0"/>
              <a:t>router</a:t>
            </a:r>
          </a:p>
          <a:p>
            <a:pPr lvl="1"/>
            <a:r>
              <a:rPr lang="en-US" altLang="zh-CN" dirty="0" smtClean="0"/>
              <a:t>Mini </a:t>
            </a:r>
            <a:r>
              <a:rPr lang="en-US" altLang="zh-CN" dirty="0"/>
              <a:t>PC with Intel </a:t>
            </a:r>
            <a:r>
              <a:rPr lang="en-US" altLang="zh-CN" dirty="0" err="1"/>
              <a:t>WiFi</a:t>
            </a:r>
            <a:r>
              <a:rPr lang="en-US" altLang="zh-CN" dirty="0"/>
              <a:t> Link </a:t>
            </a:r>
            <a:r>
              <a:rPr lang="en-US" altLang="zh-CN" dirty="0" smtClean="0"/>
              <a:t>5300 NIC with one antenna</a:t>
            </a:r>
          </a:p>
          <a:p>
            <a:pPr lvl="1"/>
            <a:endParaRPr lang="en-US" altLang="zh-CN" dirty="0"/>
          </a:p>
          <a:p>
            <a:r>
              <a:rPr lang="en-US" altLang="zh-CN" dirty="0" smtClean="0"/>
              <a:t>Software:</a:t>
            </a:r>
          </a:p>
          <a:p>
            <a:pPr lvl="1"/>
            <a:r>
              <a:rPr lang="en-US" altLang="zh-CN" dirty="0" smtClean="0"/>
              <a:t>Operate </a:t>
            </a:r>
            <a:r>
              <a:rPr lang="en-US" altLang="zh-CN" dirty="0"/>
              <a:t>in IEEE 802.11n mode on Channel 11 </a:t>
            </a:r>
            <a:r>
              <a:rPr lang="en-US" altLang="zh-CN" dirty="0" smtClean="0"/>
              <a:t>at 2.4GHz</a:t>
            </a:r>
          </a:p>
          <a:p>
            <a:pPr lvl="1"/>
            <a:r>
              <a:rPr lang="en-US" altLang="zh-CN" dirty="0" smtClean="0"/>
              <a:t>The receiver </a:t>
            </a:r>
            <a:r>
              <a:rPr lang="en-US" altLang="zh-CN" dirty="0"/>
              <a:t>pings the transmitter </a:t>
            </a:r>
            <a:r>
              <a:rPr lang="en-US" altLang="zh-CN" dirty="0" smtClean="0"/>
              <a:t>every 30ms</a:t>
            </a:r>
          </a:p>
          <a:p>
            <a:pPr lvl="1"/>
            <a:r>
              <a:rPr lang="en-US" altLang="zh-CN" dirty="0" smtClean="0"/>
              <a:t>CSI </a:t>
            </a:r>
            <a:r>
              <a:rPr lang="en-US" altLang="zh-CN" dirty="0"/>
              <a:t>measurements </a:t>
            </a:r>
            <a:r>
              <a:rPr lang="en-US" altLang="zh-CN" dirty="0" smtClean="0"/>
              <a:t>obtained by </a:t>
            </a:r>
            <a:r>
              <a:rPr lang="en-US" altLang="zh-CN" dirty="0"/>
              <a:t>the Linux CSI tool </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30</a:t>
            </a:fld>
            <a:endParaRPr lang="zh-CN" altLang="en-US" dirty="0"/>
          </a:p>
        </p:txBody>
      </p:sp>
    </p:spTree>
    <p:extLst>
      <p:ext uri="{BB962C8B-B14F-4D97-AF65-F5344CB8AC3E}">
        <p14:creationId xmlns:p14="http://schemas.microsoft.com/office/powerpoint/2010/main" val="1353593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Setting</a:t>
            </a:r>
            <a:endParaRPr lang="zh-CN" altLang="en-US" dirty="0"/>
          </a:p>
        </p:txBody>
      </p:sp>
      <p:sp>
        <p:nvSpPr>
          <p:cNvPr id="3" name="内容占位符 2"/>
          <p:cNvSpPr>
            <a:spLocks noGrp="1"/>
          </p:cNvSpPr>
          <p:nvPr>
            <p:ph idx="1"/>
          </p:nvPr>
        </p:nvSpPr>
        <p:spPr/>
        <p:txBody>
          <a:bodyPr/>
          <a:lstStyle/>
          <a:p>
            <a:r>
              <a:rPr lang="en-US" altLang="zh-CN" dirty="0" smtClean="0"/>
              <a:t>Environments:</a:t>
            </a:r>
          </a:p>
          <a:p>
            <a:pPr lvl="1"/>
            <a:r>
              <a:rPr lang="en-US" altLang="zh-CN" dirty="0" smtClean="0"/>
              <a:t>Office room where smoking is allowed</a:t>
            </a:r>
          </a:p>
          <a:p>
            <a:pPr lvl="1"/>
            <a:r>
              <a:rPr lang="en-US" altLang="zh-CN" dirty="0" smtClean="0"/>
              <a:t>Apartment </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31</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88" y="3197168"/>
            <a:ext cx="7734224" cy="2987502"/>
          </a:xfrm>
          <a:prstGeom prst="rect">
            <a:avLst/>
          </a:prstGeom>
        </p:spPr>
      </p:pic>
    </p:spTree>
    <p:extLst>
      <p:ext uri="{BB962C8B-B14F-4D97-AF65-F5344CB8AC3E}">
        <p14:creationId xmlns:p14="http://schemas.microsoft.com/office/powerpoint/2010/main" val="2443372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a:xfrm>
            <a:off x="628650" y="1849438"/>
            <a:ext cx="8156348" cy="4458155"/>
          </a:xfrm>
        </p:spPr>
        <p:txBody>
          <a:bodyPr/>
          <a:lstStyle/>
          <a:p>
            <a:r>
              <a:rPr lang="en-US" altLang="zh-CN" dirty="0"/>
              <a:t>Smokey </a:t>
            </a:r>
            <a:r>
              <a:rPr lang="en-US" altLang="zh-CN" dirty="0" smtClean="0"/>
              <a:t>accurately detects </a:t>
            </a:r>
            <a:r>
              <a:rPr lang="en-US" altLang="zh-CN" b="1" i="1" dirty="0" smtClean="0">
                <a:solidFill>
                  <a:schemeClr val="accent1">
                    <a:lumMod val="75000"/>
                  </a:schemeClr>
                </a:solidFill>
              </a:rPr>
              <a:t>92.8%</a:t>
            </a:r>
            <a:r>
              <a:rPr lang="en-US" altLang="zh-CN" dirty="0" smtClean="0"/>
              <a:t> of </a:t>
            </a:r>
            <a:r>
              <a:rPr lang="en-US" altLang="zh-CN" dirty="0"/>
              <a:t>the smoking activities and misjudges </a:t>
            </a:r>
            <a:r>
              <a:rPr lang="en-US" altLang="zh-CN" b="1" i="1" dirty="0">
                <a:solidFill>
                  <a:schemeClr val="accent1">
                    <a:lumMod val="75000"/>
                  </a:schemeClr>
                </a:solidFill>
              </a:rPr>
              <a:t>2.3%</a:t>
            </a:r>
            <a:r>
              <a:rPr lang="en-US" altLang="zh-CN" dirty="0"/>
              <a:t> of the </a:t>
            </a:r>
            <a:r>
              <a:rPr lang="en-US" altLang="zh-CN" dirty="0" smtClean="0"/>
              <a:t>normal activities</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32</a:t>
            </a:fld>
            <a:endParaRPr lang="zh-CN" altLang="en-US" dirty="0"/>
          </a:p>
        </p:txBody>
      </p:sp>
      <p:pic>
        <p:nvPicPr>
          <p:cNvPr id="5" name="图片 4"/>
          <p:cNvPicPr>
            <a:picLocks noChangeAspect="1"/>
          </p:cNvPicPr>
          <p:nvPr/>
        </p:nvPicPr>
        <p:blipFill>
          <a:blip r:embed="rId3"/>
          <a:stretch>
            <a:fillRect/>
          </a:stretch>
        </p:blipFill>
        <p:spPr>
          <a:xfrm>
            <a:off x="783284" y="3301736"/>
            <a:ext cx="7732066" cy="2434046"/>
          </a:xfrm>
          <a:prstGeom prst="rect">
            <a:avLst/>
          </a:prstGeom>
        </p:spPr>
      </p:pic>
    </p:spTree>
    <p:extLst>
      <p:ext uri="{BB962C8B-B14F-4D97-AF65-F5344CB8AC3E}">
        <p14:creationId xmlns:p14="http://schemas.microsoft.com/office/powerpoint/2010/main" val="3515052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a:t>Impact of NLOS </a:t>
            </a:r>
            <a:r>
              <a:rPr lang="en-US" altLang="zh-CN" dirty="0" smtClean="0"/>
              <a:t>propagation</a:t>
            </a:r>
          </a:p>
          <a:p>
            <a:pPr lvl="1"/>
            <a:r>
              <a:rPr lang="en-US" altLang="zh-CN" dirty="0" smtClean="0"/>
              <a:t>Experiment scenarios:</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33</a:t>
            </a:fld>
            <a:endParaRPr lang="zh-CN" altLang="en-US" dirty="0"/>
          </a:p>
        </p:txBody>
      </p:sp>
      <p:pic>
        <p:nvPicPr>
          <p:cNvPr id="5" name="图片 4"/>
          <p:cNvPicPr>
            <a:picLocks noChangeAspect="1"/>
          </p:cNvPicPr>
          <p:nvPr/>
        </p:nvPicPr>
        <p:blipFill>
          <a:blip r:embed="rId3"/>
          <a:stretch>
            <a:fillRect/>
          </a:stretch>
        </p:blipFill>
        <p:spPr>
          <a:xfrm>
            <a:off x="1216365" y="3309030"/>
            <a:ext cx="6358733" cy="2090284"/>
          </a:xfrm>
          <a:prstGeom prst="rect">
            <a:avLst/>
          </a:prstGeom>
        </p:spPr>
      </p:pic>
    </p:spTree>
    <p:extLst>
      <p:ext uri="{BB962C8B-B14F-4D97-AF65-F5344CB8AC3E}">
        <p14:creationId xmlns:p14="http://schemas.microsoft.com/office/powerpoint/2010/main" val="1938360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a:t>Impact of NLOS </a:t>
            </a:r>
            <a:r>
              <a:rPr lang="en-US" altLang="zh-CN" dirty="0" smtClean="0"/>
              <a:t>propagation (FPR=0.01)</a:t>
            </a:r>
          </a:p>
          <a:p>
            <a:pPr lvl="1"/>
            <a:r>
              <a:rPr lang="en-US" altLang="zh-CN" dirty="0" smtClean="0"/>
              <a:t>LOS: 0.946</a:t>
            </a:r>
          </a:p>
          <a:p>
            <a:pPr lvl="1"/>
            <a:r>
              <a:rPr lang="en-US" altLang="zh-CN" dirty="0" smtClean="0"/>
              <a:t>NLOS: 0.567</a:t>
            </a:r>
          </a:p>
          <a:p>
            <a:pPr lvl="1"/>
            <a:r>
              <a:rPr lang="en-US" altLang="zh-CN" dirty="0" smtClean="0"/>
              <a:t>Through-wall</a:t>
            </a:r>
            <a:r>
              <a:rPr lang="en-US" altLang="zh-CN" dirty="0"/>
              <a:t>: 0.304</a:t>
            </a:r>
            <a:endParaRPr lang="en-US" altLang="zh-CN"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34</a:t>
            </a:fld>
            <a:endParaRPr lang="zh-CN" altLang="en-US" dirty="0"/>
          </a:p>
        </p:txBody>
      </p:sp>
      <p:pic>
        <p:nvPicPr>
          <p:cNvPr id="6" name="图片 5"/>
          <p:cNvPicPr>
            <a:picLocks noChangeAspect="1"/>
          </p:cNvPicPr>
          <p:nvPr/>
        </p:nvPicPr>
        <p:blipFill>
          <a:blip r:embed="rId3"/>
          <a:stretch>
            <a:fillRect/>
          </a:stretch>
        </p:blipFill>
        <p:spPr>
          <a:xfrm>
            <a:off x="2433071" y="3552737"/>
            <a:ext cx="4277858" cy="3052076"/>
          </a:xfrm>
          <a:prstGeom prst="rect">
            <a:avLst/>
          </a:prstGeom>
        </p:spPr>
      </p:pic>
    </p:spTree>
    <p:extLst>
      <p:ext uri="{BB962C8B-B14F-4D97-AF65-F5344CB8AC3E}">
        <p14:creationId xmlns:p14="http://schemas.microsoft.com/office/powerpoint/2010/main" val="1342727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smtClean="0"/>
              <a:t>Dynamic selection of subcarriers in Smokey improves accuracy </a:t>
            </a:r>
          </a:p>
          <a:p>
            <a:r>
              <a:rPr lang="en-US" altLang="zh-CN" dirty="0" smtClean="0"/>
              <a:t>Periodicity analysis improves accuracy</a:t>
            </a:r>
          </a:p>
          <a:p>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35</a:t>
            </a:fld>
            <a:endParaRPr lang="zh-CN" altLang="en-US" dirty="0"/>
          </a:p>
        </p:txBody>
      </p:sp>
      <p:pic>
        <p:nvPicPr>
          <p:cNvPr id="6" name="图片 5"/>
          <p:cNvPicPr>
            <a:picLocks noChangeAspect="1"/>
          </p:cNvPicPr>
          <p:nvPr/>
        </p:nvPicPr>
        <p:blipFill>
          <a:blip r:embed="rId2"/>
          <a:stretch>
            <a:fillRect/>
          </a:stretch>
        </p:blipFill>
        <p:spPr>
          <a:xfrm>
            <a:off x="2144713" y="3371923"/>
            <a:ext cx="4270602" cy="2935670"/>
          </a:xfrm>
          <a:prstGeom prst="rect">
            <a:avLst/>
          </a:prstGeom>
        </p:spPr>
      </p:pic>
      <p:sp>
        <p:nvSpPr>
          <p:cNvPr id="7" name="矩形 6"/>
          <p:cNvSpPr/>
          <p:nvPr/>
        </p:nvSpPr>
        <p:spPr>
          <a:xfrm>
            <a:off x="3994342" y="6354936"/>
            <a:ext cx="1155316" cy="369332"/>
          </a:xfrm>
          <a:prstGeom prst="rect">
            <a:avLst/>
          </a:prstGeom>
        </p:spPr>
        <p:txBody>
          <a:bodyPr wrap="none">
            <a:spAutoFit/>
          </a:bodyPr>
          <a:lstStyle/>
          <a:p>
            <a:r>
              <a:rPr lang="en-US" altLang="zh-CN" dirty="0" smtClean="0"/>
              <a:t>ROC curve</a:t>
            </a:r>
            <a:endParaRPr lang="en-US" altLang="zh-CN" dirty="0"/>
          </a:p>
        </p:txBody>
      </p:sp>
    </p:spTree>
    <p:extLst>
      <p:ext uri="{BB962C8B-B14F-4D97-AF65-F5344CB8AC3E}">
        <p14:creationId xmlns:p14="http://schemas.microsoft.com/office/powerpoint/2010/main" val="1135782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lstStyle/>
          <a:p>
            <a:r>
              <a:rPr lang="en-US" altLang="zh-CN" dirty="0"/>
              <a:t>Smokey</a:t>
            </a:r>
            <a:r>
              <a:rPr lang="en-US" altLang="zh-CN" dirty="0" smtClean="0"/>
              <a:t>: </a:t>
            </a:r>
            <a:r>
              <a:rPr lang="en-US" altLang="zh-CN" i="1" dirty="0" smtClean="0">
                <a:solidFill>
                  <a:schemeClr val="accent1">
                    <a:lumMod val="75000"/>
                  </a:schemeClr>
                </a:solidFill>
              </a:rPr>
              <a:t>Ubiquitous</a:t>
            </a:r>
            <a:r>
              <a:rPr lang="en-US" altLang="zh-CN" dirty="0" smtClean="0"/>
              <a:t> </a:t>
            </a:r>
            <a:r>
              <a:rPr lang="en-US" altLang="zh-CN" dirty="0"/>
              <a:t>Smoking Detection with Commercial</a:t>
            </a:r>
            <a:r>
              <a:rPr lang="en-US" altLang="zh-CN" i="1" dirty="0"/>
              <a:t> </a:t>
            </a:r>
            <a:r>
              <a:rPr lang="en-US" altLang="zh-CN" i="1" dirty="0" err="1">
                <a:solidFill>
                  <a:schemeClr val="accent1">
                    <a:lumMod val="75000"/>
                  </a:schemeClr>
                </a:solidFill>
              </a:rPr>
              <a:t>WiFi</a:t>
            </a:r>
            <a:r>
              <a:rPr lang="en-US" altLang="zh-CN" i="1" dirty="0">
                <a:solidFill>
                  <a:schemeClr val="accent1">
                    <a:lumMod val="75000"/>
                  </a:schemeClr>
                </a:solidFill>
              </a:rPr>
              <a:t> </a:t>
            </a:r>
            <a:r>
              <a:rPr lang="en-US" altLang="zh-CN" i="1" dirty="0" smtClean="0">
                <a:solidFill>
                  <a:schemeClr val="accent1">
                    <a:lumMod val="75000"/>
                  </a:schemeClr>
                </a:solidFill>
              </a:rPr>
              <a:t>Infrastructures </a:t>
            </a:r>
          </a:p>
          <a:p>
            <a:pPr lvl="1"/>
            <a:r>
              <a:rPr lang="en-US" altLang="zh-CN" i="1" dirty="0" smtClean="0"/>
              <a:t>Ubiquitous: </a:t>
            </a:r>
            <a:r>
              <a:rPr lang="en-US" altLang="zh-CN" dirty="0" smtClean="0"/>
              <a:t>LOS, NLOS and through-wall scenarios </a:t>
            </a:r>
            <a:endParaRPr lang="en-US" altLang="zh-CN" i="1" dirty="0" smtClean="0"/>
          </a:p>
          <a:p>
            <a:pPr lvl="1"/>
            <a:r>
              <a:rPr lang="en-US" altLang="zh-CN" i="1" dirty="0" smtClean="0"/>
              <a:t>No-intrusive: </a:t>
            </a:r>
            <a:r>
              <a:rPr lang="en-US" altLang="zh-CN" dirty="0"/>
              <a:t>without </a:t>
            </a:r>
            <a:r>
              <a:rPr lang="en-US" altLang="zh-CN" dirty="0" smtClean="0"/>
              <a:t>requirement </a:t>
            </a:r>
            <a:r>
              <a:rPr lang="en-US" altLang="zh-CN" dirty="0"/>
              <a:t>of wearing devices</a:t>
            </a:r>
            <a:endParaRPr lang="en-US" altLang="zh-CN" i="1" dirty="0" smtClean="0"/>
          </a:p>
          <a:p>
            <a:pPr lvl="1"/>
            <a:endParaRPr lang="en-US" altLang="zh-CN" i="1" dirty="0" smtClean="0"/>
          </a:p>
          <a:p>
            <a:r>
              <a:rPr lang="en-US" altLang="zh-CN" i="1" dirty="0" smtClean="0"/>
              <a:t>Accurate </a:t>
            </a:r>
            <a:r>
              <a:rPr lang="en-US" altLang="zh-CN" dirty="0" smtClean="0"/>
              <a:t>with a low false alarm ratio</a:t>
            </a:r>
          </a:p>
          <a:p>
            <a:pPr lvl="1"/>
            <a:r>
              <a:rPr lang="en-US" altLang="zh-CN" dirty="0" smtClean="0"/>
              <a:t>Accuracy: </a:t>
            </a:r>
            <a:r>
              <a:rPr lang="en-US" altLang="zh-CN" sz="2800" b="1" i="1" dirty="0" smtClean="0">
                <a:solidFill>
                  <a:schemeClr val="accent1">
                    <a:lumMod val="75000"/>
                  </a:schemeClr>
                </a:solidFill>
              </a:rPr>
              <a:t>92.8</a:t>
            </a:r>
            <a:r>
              <a:rPr lang="en-US" altLang="zh-CN" sz="2800" b="1" i="1" dirty="0">
                <a:solidFill>
                  <a:schemeClr val="accent1">
                    <a:lumMod val="75000"/>
                  </a:schemeClr>
                </a:solidFill>
              </a:rPr>
              <a:t>%</a:t>
            </a:r>
            <a:r>
              <a:rPr lang="en-US" altLang="zh-CN" dirty="0"/>
              <a:t> </a:t>
            </a:r>
            <a:r>
              <a:rPr lang="en-US" altLang="zh-CN" dirty="0" smtClean="0"/>
              <a:t>in real deployments </a:t>
            </a:r>
          </a:p>
          <a:p>
            <a:pPr marL="457200" lvl="1" indent="0">
              <a:buNone/>
            </a:pPr>
            <a:r>
              <a:rPr lang="en-US" altLang="zh-CN" dirty="0" smtClean="0"/>
              <a:t>		</a:t>
            </a:r>
            <a:r>
              <a:rPr lang="en-US" altLang="zh-CN" dirty="0"/>
              <a:t>  </a:t>
            </a:r>
            <a:r>
              <a:rPr lang="en-US" altLang="zh-CN" sz="2800" b="1" i="1" dirty="0" smtClean="0">
                <a:solidFill>
                  <a:schemeClr val="accent1">
                    <a:lumMod val="75000"/>
                  </a:schemeClr>
                </a:solidFill>
              </a:rPr>
              <a:t>66.7%</a:t>
            </a:r>
            <a:r>
              <a:rPr lang="en-US" altLang="zh-CN" sz="2800" dirty="0" smtClean="0"/>
              <a:t> </a:t>
            </a:r>
            <a:r>
              <a:rPr lang="en-US" altLang="zh-CN" dirty="0" smtClean="0"/>
              <a:t>at 3m (target-to-device distance)</a:t>
            </a:r>
            <a:endParaRPr lang="en-US" altLang="zh-CN" dirty="0"/>
          </a:p>
          <a:p>
            <a:pPr lvl="1"/>
            <a:r>
              <a:rPr lang="en-US" altLang="zh-CN" dirty="0" smtClean="0"/>
              <a:t>False Positive Rate: </a:t>
            </a:r>
            <a:r>
              <a:rPr lang="en-US" altLang="zh-CN" sz="2800" b="1" i="1" dirty="0" smtClean="0">
                <a:solidFill>
                  <a:schemeClr val="accent1">
                    <a:lumMod val="75000"/>
                  </a:schemeClr>
                </a:solidFill>
              </a:rPr>
              <a:t>2.3%</a:t>
            </a:r>
            <a:r>
              <a:rPr lang="en-US" altLang="zh-CN" dirty="0" smtClean="0"/>
              <a:t> in real deployments</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36</a:t>
            </a:fld>
            <a:endParaRPr lang="zh-CN" altLang="en-US" dirty="0"/>
          </a:p>
        </p:txBody>
      </p:sp>
    </p:spTree>
    <p:extLst>
      <p:ext uri="{BB962C8B-B14F-4D97-AF65-F5344CB8AC3E}">
        <p14:creationId xmlns:p14="http://schemas.microsoft.com/office/powerpoint/2010/main" val="15649082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88219"/>
            <a:ext cx="7772400" cy="1990951"/>
          </a:xfrm>
        </p:spPr>
        <p:txBody>
          <a:bodyPr>
            <a:noAutofit/>
          </a:bodyPr>
          <a:lstStyle/>
          <a:p>
            <a:r>
              <a:rPr lang="en-US" altLang="zh-CN" sz="5400" b="1" dirty="0" smtClean="0">
                <a:solidFill>
                  <a:srgbClr val="7030A0"/>
                </a:solidFill>
                <a:latin typeface="Arial" panose="020B0604020202020204" pitchFamily="34" charset="0"/>
                <a:cs typeface="Arial" panose="020B0604020202020204" pitchFamily="34" charset="0"/>
              </a:rPr>
              <a:t>Smokey:</a:t>
            </a:r>
            <a:r>
              <a:rPr lang="en-US" altLang="zh-CN" sz="4000" dirty="0" smtClean="0">
                <a:latin typeface="Arial" panose="020B0604020202020204" pitchFamily="34" charset="0"/>
                <a:cs typeface="Arial" panose="020B0604020202020204" pitchFamily="34" charset="0"/>
              </a:rPr>
              <a:t/>
            </a:r>
            <a:br>
              <a:rPr lang="en-US" altLang="zh-CN" sz="4000" dirty="0" smtClean="0">
                <a:latin typeface="Arial" panose="020B0604020202020204" pitchFamily="34" charset="0"/>
                <a:cs typeface="Arial" panose="020B0604020202020204" pitchFamily="34" charset="0"/>
              </a:rPr>
            </a:br>
            <a:r>
              <a:rPr lang="en-US" altLang="zh-CN" sz="3600" dirty="0" smtClean="0">
                <a:latin typeface="Arial" panose="020B0604020202020204" pitchFamily="34" charset="0"/>
                <a:cs typeface="Arial" panose="020B0604020202020204" pitchFamily="34" charset="0"/>
              </a:rPr>
              <a:t>Ubiquitous </a:t>
            </a:r>
            <a:r>
              <a:rPr lang="en-US" altLang="zh-CN" sz="3600" dirty="0">
                <a:latin typeface="Arial" panose="020B0604020202020204" pitchFamily="34" charset="0"/>
                <a:cs typeface="Arial" panose="020B0604020202020204" pitchFamily="34" charset="0"/>
              </a:rPr>
              <a:t>Smoking Detection </a:t>
            </a:r>
            <a:r>
              <a:rPr lang="en-US" altLang="zh-CN" sz="3600" dirty="0" smtClean="0">
                <a:latin typeface="Arial" panose="020B0604020202020204" pitchFamily="34" charset="0"/>
                <a:cs typeface="Arial" panose="020B0604020202020204" pitchFamily="34" charset="0"/>
              </a:rPr>
              <a:t>with Commercial </a:t>
            </a:r>
            <a:r>
              <a:rPr lang="en-US" altLang="zh-CN" sz="3600" dirty="0" err="1">
                <a:latin typeface="Arial" panose="020B0604020202020204" pitchFamily="34" charset="0"/>
                <a:cs typeface="Arial" panose="020B0604020202020204" pitchFamily="34" charset="0"/>
              </a:rPr>
              <a:t>WiFi</a:t>
            </a:r>
            <a:r>
              <a:rPr lang="en-US" altLang="zh-CN" sz="3600" dirty="0">
                <a:latin typeface="Arial" panose="020B0604020202020204" pitchFamily="34" charset="0"/>
                <a:cs typeface="Arial" panose="020B0604020202020204" pitchFamily="34" charset="0"/>
              </a:rPr>
              <a:t> Infrastructures</a:t>
            </a:r>
            <a:endParaRPr lang="zh-CN" altLang="en-US" sz="3600"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143000" y="4855028"/>
            <a:ext cx="6858000" cy="1394351"/>
          </a:xfrm>
        </p:spPr>
        <p:txBody>
          <a:bodyPr>
            <a:noAutofit/>
          </a:bodyPr>
          <a:lstStyle/>
          <a:p>
            <a:r>
              <a:rPr lang="en-US" altLang="zh-CN" sz="6000" b="1" i="1" dirty="0" smtClean="0">
                <a:solidFill>
                  <a:schemeClr val="accent1">
                    <a:lumMod val="75000"/>
                  </a:schemeClr>
                </a:solidFill>
              </a:rPr>
              <a:t>Thank you!</a:t>
            </a:r>
          </a:p>
          <a:p>
            <a:r>
              <a:rPr lang="en-US" altLang="zh-CN" sz="6000" b="1" i="1" dirty="0" smtClean="0">
                <a:solidFill>
                  <a:schemeClr val="accent1">
                    <a:lumMod val="75000"/>
                  </a:schemeClr>
                </a:solidFill>
              </a:rPr>
              <a:t>Q&amp;A</a:t>
            </a:r>
            <a:endParaRPr lang="en-US" altLang="zh-CN" sz="6000" dirty="0" smtClean="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5660" y="2450644"/>
            <a:ext cx="2252680" cy="2248643"/>
          </a:xfrm>
          <a:prstGeom prst="rect">
            <a:avLst/>
          </a:prstGeom>
        </p:spPr>
      </p:pic>
    </p:spTree>
    <p:extLst>
      <p:ext uri="{BB962C8B-B14F-4D97-AF65-F5344CB8AC3E}">
        <p14:creationId xmlns:p14="http://schemas.microsoft.com/office/powerpoint/2010/main" val="3388903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Processing</a:t>
            </a:r>
            <a:endParaRPr lang="zh-CN" altLang="en-US" dirty="0"/>
          </a:p>
        </p:txBody>
      </p:sp>
      <p:sp>
        <p:nvSpPr>
          <p:cNvPr id="3" name="内容占位符 2"/>
          <p:cNvSpPr>
            <a:spLocks noGrp="1"/>
          </p:cNvSpPr>
          <p:nvPr>
            <p:ph idx="1"/>
          </p:nvPr>
        </p:nvSpPr>
        <p:spPr/>
        <p:txBody>
          <a:bodyPr/>
          <a:lstStyle/>
          <a:p>
            <a:r>
              <a:rPr lang="en-US" altLang="zh-CN" dirty="0" smtClean="0"/>
              <a:t>Outlier elimination </a:t>
            </a:r>
          </a:p>
          <a:p>
            <a:pPr lvl="1"/>
            <a:r>
              <a:rPr lang="en-US" altLang="zh-CN" dirty="0" err="1"/>
              <a:t>Hampel</a:t>
            </a:r>
            <a:r>
              <a:rPr lang="en-US" altLang="zh-CN" dirty="0"/>
              <a:t> </a:t>
            </a:r>
            <a:r>
              <a:rPr lang="en-US" altLang="zh-CN" dirty="0" smtClean="0"/>
              <a:t>identifier</a:t>
            </a:r>
          </a:p>
          <a:p>
            <a:pPr lvl="1"/>
            <a:r>
              <a:rPr lang="en-US" altLang="zh-CN" i="1" dirty="0" smtClean="0"/>
              <a:t>x ~ |x−</a:t>
            </a:r>
            <a:r>
              <a:rPr lang="el-GR" altLang="zh-CN" i="1" dirty="0" smtClean="0"/>
              <a:t>μ| ≤ ε ·σ</a:t>
            </a:r>
            <a:r>
              <a:rPr lang="en-US" altLang="zh-CN" i="1" dirty="0"/>
              <a:t> </a:t>
            </a:r>
            <a:r>
              <a:rPr lang="en-US" altLang="zh-CN" i="1" dirty="0" smtClean="0"/>
              <a:t>, </a:t>
            </a:r>
            <a:r>
              <a:rPr lang="en-US" altLang="zh-CN" i="1" dirty="0" err="1" smtClean="0"/>
              <a:t>wher</a:t>
            </a:r>
            <a:r>
              <a:rPr lang="en-US" altLang="zh-CN" i="1" dirty="0" smtClean="0"/>
              <a:t> μ </a:t>
            </a:r>
            <a:r>
              <a:rPr lang="en-US" altLang="zh-CN" i="1" dirty="0"/>
              <a:t>and </a:t>
            </a:r>
            <a:r>
              <a:rPr lang="en-US" altLang="zh-CN" i="1" dirty="0" smtClean="0"/>
              <a:t>σ </a:t>
            </a:r>
            <a:r>
              <a:rPr lang="en-US" altLang="zh-CN" i="1" dirty="0"/>
              <a:t>are the median and the </a:t>
            </a:r>
            <a:r>
              <a:rPr lang="en-US" altLang="zh-CN" i="1" dirty="0" smtClean="0"/>
              <a:t>median absolute </a:t>
            </a:r>
            <a:r>
              <a:rPr lang="en-US" altLang="zh-CN" i="1" dirty="0"/>
              <a:t>deviation (MAD)</a:t>
            </a:r>
            <a:endParaRPr lang="en-US" altLang="zh-CN" dirty="0" smtClean="0"/>
          </a:p>
          <a:p>
            <a:endParaRPr lang="en-US" altLang="zh-CN" dirty="0" smtClean="0"/>
          </a:p>
          <a:p>
            <a:r>
              <a:rPr lang="en-US" altLang="zh-CN" dirty="0" smtClean="0"/>
              <a:t>Interpolation</a:t>
            </a:r>
          </a:p>
          <a:p>
            <a:pPr lvl="1"/>
            <a:r>
              <a:rPr lang="en-US" altLang="zh-CN" dirty="0"/>
              <a:t>linear </a:t>
            </a:r>
            <a:r>
              <a:rPr lang="en-US" altLang="zh-CN" dirty="0" smtClean="0"/>
              <a:t>interpolation</a:t>
            </a:r>
            <a:endParaRPr lang="en-US" altLang="zh-CN" dirty="0"/>
          </a:p>
          <a:p>
            <a:pPr lvl="1"/>
            <a:r>
              <a:rPr lang="en-US" altLang="zh-CN" dirty="0" smtClean="0"/>
              <a:t>non-uniformly sampled CSI due to various delays </a:t>
            </a:r>
          </a:p>
          <a:p>
            <a:pPr lvl="1"/>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38</a:t>
            </a:fld>
            <a:endParaRPr lang="zh-CN" altLang="en-US" dirty="0"/>
          </a:p>
        </p:txBody>
      </p:sp>
    </p:spTree>
    <p:extLst>
      <p:ext uri="{BB962C8B-B14F-4D97-AF65-F5344CB8AC3E}">
        <p14:creationId xmlns:p14="http://schemas.microsoft.com/office/powerpoint/2010/main" val="1073788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CSI Frame</a:t>
            </a:r>
            <a:endParaRPr lang="zh-CN" altLang="en-US" dirty="0"/>
          </a:p>
        </p:txBody>
      </p:sp>
      <p:sp>
        <p:nvSpPr>
          <p:cNvPr id="3" name="内容占位符 2"/>
          <p:cNvSpPr>
            <a:spLocks noGrp="1"/>
          </p:cNvSpPr>
          <p:nvPr>
            <p:ph idx="1"/>
          </p:nvPr>
        </p:nvSpPr>
        <p:spPr/>
        <p:txBody>
          <a:bodyPr/>
          <a:lstStyle/>
          <a:p>
            <a:r>
              <a:rPr lang="en-US" altLang="zh-CN" dirty="0" smtClean="0"/>
              <a:t>Construct </a:t>
            </a:r>
            <a:r>
              <a:rPr lang="en-US" altLang="zh-CN" dirty="0"/>
              <a:t>CSI frames from CSI </a:t>
            </a:r>
            <a:r>
              <a:rPr lang="en-US" altLang="zh-CN" dirty="0" smtClean="0"/>
              <a:t>sequences</a:t>
            </a:r>
          </a:p>
          <a:p>
            <a:pPr lvl="1"/>
            <a:r>
              <a:rPr lang="en-US" altLang="zh-CN" dirty="0" smtClean="0"/>
              <a:t>Each </a:t>
            </a:r>
            <a:r>
              <a:rPr lang="en-US" altLang="zh-CN" dirty="0"/>
              <a:t>frame contains </a:t>
            </a:r>
            <a:r>
              <a:rPr lang="en-US" altLang="zh-CN" i="1" dirty="0"/>
              <a:t>M×N </a:t>
            </a:r>
            <a:r>
              <a:rPr lang="en-US" altLang="zh-CN" dirty="0" smtClean="0"/>
              <a:t>pixels </a:t>
            </a:r>
          </a:p>
          <a:p>
            <a:pPr lvl="1"/>
            <a:r>
              <a:rPr lang="en-US" altLang="zh-CN" i="1" dirty="0" err="1"/>
              <a:t>P</a:t>
            </a:r>
            <a:r>
              <a:rPr lang="en-US" altLang="zh-CN" i="1" baseline="-25000" dirty="0" err="1"/>
              <a:t>m,n</a:t>
            </a:r>
            <a:r>
              <a:rPr lang="en-US" altLang="zh-CN" sz="2000" i="1" dirty="0"/>
              <a:t> </a:t>
            </a:r>
            <a:r>
              <a:rPr lang="en-US" altLang="zh-CN" sz="2000" dirty="0" smtClean="0"/>
              <a:t>: </a:t>
            </a:r>
            <a:r>
              <a:rPr lang="en-US" altLang="zh-CN" dirty="0" smtClean="0"/>
              <a:t>CSI </a:t>
            </a:r>
            <a:r>
              <a:rPr lang="en-US" altLang="zh-CN" dirty="0"/>
              <a:t>amplitude of subcarrier </a:t>
            </a:r>
            <a:r>
              <a:rPr lang="en-US" altLang="zh-CN" i="1" dirty="0"/>
              <a:t>m </a:t>
            </a:r>
            <a:r>
              <a:rPr lang="en-US" altLang="zh-CN" dirty="0"/>
              <a:t>collected within the </a:t>
            </a:r>
            <a:r>
              <a:rPr lang="en-US" altLang="zh-CN" i="1" dirty="0"/>
              <a:t>n</a:t>
            </a:r>
            <a:r>
              <a:rPr lang="en-US" altLang="zh-CN" dirty="0"/>
              <a:t>-</a:t>
            </a:r>
            <a:r>
              <a:rPr lang="en-US" altLang="zh-CN" dirty="0" err="1"/>
              <a:t>th</a:t>
            </a:r>
            <a:r>
              <a:rPr lang="en-US" altLang="zh-CN" dirty="0"/>
              <a:t> </a:t>
            </a:r>
            <a:r>
              <a:rPr lang="en-US" altLang="zh-CN" dirty="0" smtClean="0"/>
              <a:t>time window </a:t>
            </a:r>
            <a:r>
              <a:rPr lang="en-US" altLang="zh-CN" dirty="0"/>
              <a:t>(</a:t>
            </a:r>
            <a:r>
              <a:rPr lang="en-US" altLang="zh-CN" i="1" dirty="0" err="1"/>
              <a:t>t</a:t>
            </a:r>
            <a:r>
              <a:rPr lang="en-US" altLang="zh-CN" i="1" baseline="-25000" dirty="0" err="1"/>
              <a:t>n</a:t>
            </a:r>
            <a:r>
              <a:rPr lang="en-US" altLang="zh-CN" dirty="0"/>
              <a:t>)</a:t>
            </a:r>
            <a:endParaRPr lang="en-US" altLang="zh-CN"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39</a:t>
            </a:fld>
            <a:endParaRPr lang="zh-CN" altLang="en-US" dirty="0"/>
          </a:p>
        </p:txBody>
      </p:sp>
      <p:pic>
        <p:nvPicPr>
          <p:cNvPr id="5" name="图片 4"/>
          <p:cNvPicPr>
            <a:picLocks noChangeAspect="1"/>
          </p:cNvPicPr>
          <p:nvPr/>
        </p:nvPicPr>
        <p:blipFill>
          <a:blip r:embed="rId2"/>
          <a:stretch>
            <a:fillRect/>
          </a:stretch>
        </p:blipFill>
        <p:spPr>
          <a:xfrm>
            <a:off x="1591119" y="3487988"/>
            <a:ext cx="5961762" cy="3093722"/>
          </a:xfrm>
          <a:prstGeom prst="rect">
            <a:avLst/>
          </a:prstGeom>
        </p:spPr>
      </p:pic>
    </p:spTree>
    <p:extLst>
      <p:ext uri="{BB962C8B-B14F-4D97-AF65-F5344CB8AC3E}">
        <p14:creationId xmlns:p14="http://schemas.microsoft.com/office/powerpoint/2010/main" val="1468660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monitor and detect?</a:t>
            </a:r>
            <a:endParaRPr lang="zh-CN" altLang="en-US" dirty="0"/>
          </a:p>
        </p:txBody>
      </p:sp>
      <p:sp>
        <p:nvSpPr>
          <p:cNvPr id="3" name="内容占位符 2"/>
          <p:cNvSpPr>
            <a:spLocks noGrp="1"/>
          </p:cNvSpPr>
          <p:nvPr>
            <p:ph idx="1"/>
          </p:nvPr>
        </p:nvSpPr>
        <p:spPr/>
        <p:txBody>
          <a:bodyPr/>
          <a:lstStyle/>
          <a:p>
            <a:r>
              <a:rPr lang="en-US" altLang="zh-CN" dirty="0" smtClean="0"/>
              <a:t>Fire alarm system</a:t>
            </a:r>
          </a:p>
          <a:p>
            <a:pPr lvl="1"/>
            <a:r>
              <a:rPr lang="en-US" altLang="zh-CN" dirty="0" smtClean="0"/>
              <a:t>Smog sensors</a:t>
            </a:r>
          </a:p>
          <a:p>
            <a:r>
              <a:rPr lang="en-US" altLang="zh-CN" b="1" i="1" dirty="0" smtClean="0"/>
              <a:t>Not sensitive enough </a:t>
            </a:r>
            <a:r>
              <a:rPr lang="en-US" altLang="zh-CN" dirty="0" smtClean="0"/>
              <a:t>to detect smoking a cigarette </a:t>
            </a:r>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a:t>
            </a:fld>
            <a:endParaRPr lang="zh-CN" altLang="en-US" dirty="0"/>
          </a:p>
        </p:txBody>
      </p:sp>
      <p:pic>
        <p:nvPicPr>
          <p:cNvPr id="5" name="图片 4"/>
          <p:cNvPicPr>
            <a:picLocks noChangeAspect="1"/>
          </p:cNvPicPr>
          <p:nvPr/>
        </p:nvPicPr>
        <p:blipFill>
          <a:blip r:embed="rId3"/>
          <a:stretch>
            <a:fillRect/>
          </a:stretch>
        </p:blipFill>
        <p:spPr>
          <a:xfrm>
            <a:off x="1609726" y="3531441"/>
            <a:ext cx="5737846" cy="2925763"/>
          </a:xfrm>
          <a:prstGeom prst="rect">
            <a:avLst/>
          </a:prstGeom>
        </p:spPr>
      </p:pic>
    </p:spTree>
    <p:extLst>
      <p:ext uri="{BB962C8B-B14F-4D97-AF65-F5344CB8AC3E}">
        <p14:creationId xmlns:p14="http://schemas.microsoft.com/office/powerpoint/2010/main" val="741147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Foreground Detection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i="1" dirty="0" smtClean="0"/>
              <a:t>Constructing </a:t>
            </a:r>
            <a:r>
              <a:rPr lang="en-US" altLang="zh-CN" i="1" dirty="0"/>
              <a:t>the background </a:t>
            </a:r>
            <a:r>
              <a:rPr lang="en-US" altLang="zh-CN" i="1" dirty="0" smtClean="0"/>
              <a:t>model </a:t>
            </a:r>
          </a:p>
          <a:p>
            <a:r>
              <a:rPr lang="en-US" altLang="zh-CN" i="1" dirty="0" smtClean="0"/>
              <a:t>Mixture of Gaussians</a:t>
            </a:r>
            <a:endParaRPr lang="en-US" altLang="zh-CN"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40</a:t>
            </a:fld>
            <a:endParaRPr lang="zh-CN" altLang="en-US" dirty="0"/>
          </a:p>
        </p:txBody>
      </p:sp>
      <p:pic>
        <p:nvPicPr>
          <p:cNvPr id="7" name="图片 6"/>
          <p:cNvPicPr>
            <a:picLocks noChangeAspect="1"/>
          </p:cNvPicPr>
          <p:nvPr/>
        </p:nvPicPr>
        <p:blipFill>
          <a:blip r:embed="rId2"/>
          <a:stretch>
            <a:fillRect/>
          </a:stretch>
        </p:blipFill>
        <p:spPr>
          <a:xfrm>
            <a:off x="1539421" y="2971190"/>
            <a:ext cx="5572579" cy="3336403"/>
          </a:xfrm>
          <a:prstGeom prst="rect">
            <a:avLst/>
          </a:prstGeom>
        </p:spPr>
      </p:pic>
    </p:spTree>
    <p:extLst>
      <p:ext uri="{BB962C8B-B14F-4D97-AF65-F5344CB8AC3E}">
        <p14:creationId xmlns:p14="http://schemas.microsoft.com/office/powerpoint/2010/main" val="596085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Foreground Detection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i="1" dirty="0" smtClean="0"/>
              <a:t>Constructing </a:t>
            </a:r>
            <a:r>
              <a:rPr lang="en-US" altLang="zh-CN" i="1" dirty="0"/>
              <a:t>the background </a:t>
            </a:r>
            <a:r>
              <a:rPr lang="en-US" altLang="zh-CN" i="1" dirty="0" smtClean="0"/>
              <a:t>model </a:t>
            </a:r>
          </a:p>
          <a:p>
            <a:r>
              <a:rPr lang="en-US" altLang="zh-CN" dirty="0" smtClean="0"/>
              <a:t>Probability </a:t>
            </a:r>
            <a:r>
              <a:rPr lang="en-US" altLang="zh-CN" dirty="0"/>
              <a:t>that a pixel has value </a:t>
            </a:r>
            <a:r>
              <a:rPr lang="en-US" altLang="zh-CN" i="1" dirty="0" err="1"/>
              <a:t>x</a:t>
            </a:r>
            <a:r>
              <a:rPr lang="en-US" altLang="zh-CN" i="1" baseline="-25000" dirty="0" err="1"/>
              <a:t>t</a:t>
            </a:r>
            <a:r>
              <a:rPr lang="en-US" altLang="zh-CN" dirty="0"/>
              <a:t> at time </a:t>
            </a:r>
            <a:r>
              <a:rPr lang="en-US" altLang="zh-CN" i="1" dirty="0"/>
              <a:t>t</a:t>
            </a:r>
            <a:r>
              <a:rPr lang="en-US" altLang="zh-CN" dirty="0"/>
              <a:t> </a:t>
            </a:r>
            <a:endParaRPr lang="en-US" altLang="zh-CN" dirty="0" smtClean="0"/>
          </a:p>
          <a:p>
            <a:endParaRPr lang="en-US" altLang="zh-CN" dirty="0"/>
          </a:p>
          <a:p>
            <a:endParaRPr lang="en-US" altLang="zh-CN" dirty="0" smtClean="0"/>
          </a:p>
          <a:p>
            <a:pPr lvl="1"/>
            <a:r>
              <a:rPr lang="en-US" altLang="zh-CN" i="1" dirty="0"/>
              <a:t>K</a:t>
            </a:r>
            <a:r>
              <a:rPr lang="en-US" altLang="zh-CN" dirty="0"/>
              <a:t>: the number of Gaussian </a:t>
            </a:r>
            <a:r>
              <a:rPr lang="en-US" altLang="zh-CN" dirty="0" smtClean="0"/>
              <a:t>distributions</a:t>
            </a:r>
          </a:p>
          <a:p>
            <a:pPr lvl="1"/>
            <a:r>
              <a:rPr lang="en-US" altLang="zh-CN" i="1" dirty="0" err="1" smtClean="0"/>
              <a:t>w</a:t>
            </a:r>
            <a:r>
              <a:rPr lang="en-US" altLang="zh-CN" i="1" baseline="-25000" dirty="0" err="1" smtClean="0"/>
              <a:t>i,t</a:t>
            </a:r>
            <a:r>
              <a:rPr lang="en-US" altLang="zh-CN" dirty="0" smtClean="0"/>
              <a:t>: </a:t>
            </a:r>
            <a:r>
              <a:rPr lang="en-US" altLang="zh-CN" dirty="0"/>
              <a:t>estimated </a:t>
            </a:r>
            <a:r>
              <a:rPr lang="en-US" altLang="zh-CN" dirty="0" smtClean="0"/>
              <a:t>weight</a:t>
            </a:r>
            <a:r>
              <a:rPr lang="en-US" altLang="zh-CN" dirty="0"/>
              <a:t> of the </a:t>
            </a:r>
            <a:r>
              <a:rPr lang="en-US" altLang="zh-CN" i="1" dirty="0" err="1"/>
              <a:t>i-th</a:t>
            </a:r>
            <a:r>
              <a:rPr lang="en-US" altLang="zh-CN" dirty="0"/>
              <a:t> Gaussian distribution </a:t>
            </a:r>
            <a:endParaRPr lang="en-US" altLang="zh-CN" dirty="0" smtClean="0"/>
          </a:p>
          <a:p>
            <a:pPr lvl="1"/>
            <a:r>
              <a:rPr lang="en-US" altLang="zh-CN" i="1" dirty="0" err="1"/>
              <a:t>u</a:t>
            </a:r>
            <a:r>
              <a:rPr lang="en-US" altLang="zh-CN" i="1" baseline="-25000" dirty="0" err="1" smtClean="0"/>
              <a:t>i,t</a:t>
            </a:r>
            <a:r>
              <a:rPr lang="en-US" altLang="zh-CN" dirty="0" smtClean="0"/>
              <a:t>: estimated mean of the </a:t>
            </a:r>
            <a:r>
              <a:rPr lang="en-US" altLang="zh-CN" i="1" dirty="0" err="1" smtClean="0"/>
              <a:t>i-th</a:t>
            </a:r>
            <a:r>
              <a:rPr lang="en-US" altLang="zh-CN" dirty="0" smtClean="0"/>
              <a:t> Gaussian distribution </a:t>
            </a:r>
          </a:p>
          <a:p>
            <a:pPr lvl="1"/>
            <a:r>
              <a:rPr lang="el-GR" altLang="zh-CN" i="1" dirty="0" smtClean="0"/>
              <a:t>η</a:t>
            </a:r>
            <a:r>
              <a:rPr lang="en-US" altLang="zh-CN" dirty="0"/>
              <a:t> : Gaussian probability density function</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41</a:t>
            </a:fld>
            <a:endParaRPr lang="zh-CN" altLang="en-US" dirty="0"/>
          </a:p>
        </p:txBody>
      </p:sp>
      <p:pic>
        <p:nvPicPr>
          <p:cNvPr id="5" name="图片 4"/>
          <p:cNvPicPr>
            <a:picLocks noChangeAspect="1"/>
          </p:cNvPicPr>
          <p:nvPr/>
        </p:nvPicPr>
        <p:blipFill>
          <a:blip r:embed="rId2"/>
          <a:stretch>
            <a:fillRect/>
          </a:stretch>
        </p:blipFill>
        <p:spPr>
          <a:xfrm>
            <a:off x="2719386" y="2846562"/>
            <a:ext cx="3705225" cy="885825"/>
          </a:xfrm>
          <a:prstGeom prst="rect">
            <a:avLst/>
          </a:prstGeom>
        </p:spPr>
      </p:pic>
      <p:pic>
        <p:nvPicPr>
          <p:cNvPr id="6" name="图片 5"/>
          <p:cNvPicPr>
            <a:picLocks noChangeAspect="1"/>
          </p:cNvPicPr>
          <p:nvPr/>
        </p:nvPicPr>
        <p:blipFill>
          <a:blip r:embed="rId3"/>
          <a:stretch>
            <a:fillRect/>
          </a:stretch>
        </p:blipFill>
        <p:spPr>
          <a:xfrm>
            <a:off x="2276473" y="5644434"/>
            <a:ext cx="4591050" cy="812770"/>
          </a:xfrm>
          <a:prstGeom prst="rect">
            <a:avLst/>
          </a:prstGeom>
        </p:spPr>
      </p:pic>
    </p:spTree>
    <p:extLst>
      <p:ext uri="{BB962C8B-B14F-4D97-AF65-F5344CB8AC3E}">
        <p14:creationId xmlns:p14="http://schemas.microsoft.com/office/powerpoint/2010/main" val="4004407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Foreground Detection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i="1" dirty="0" smtClean="0"/>
              <a:t>Foreground extraction</a:t>
            </a:r>
          </a:p>
          <a:p>
            <a:r>
              <a:rPr lang="en-US" altLang="zh-CN" dirty="0" smtClean="0"/>
              <a:t>Pixel is regarded as foreground when </a:t>
            </a:r>
          </a:p>
          <a:p>
            <a:pPr lvl="1"/>
            <a:r>
              <a:rPr lang="en-US" altLang="zh-CN" dirty="0" smtClean="0"/>
              <a:t>Its value is more </a:t>
            </a:r>
            <a:r>
              <a:rPr lang="en-US" altLang="zh-CN" dirty="0"/>
              <a:t>than 2.5 standard </a:t>
            </a:r>
            <a:r>
              <a:rPr lang="en-US" altLang="zh-CN" dirty="0" smtClean="0"/>
              <a:t>deviations </a:t>
            </a:r>
            <a:r>
              <a:rPr lang="en-US" altLang="zh-CN" dirty="0"/>
              <a:t>away </a:t>
            </a:r>
            <a:r>
              <a:rPr lang="en-US" altLang="zh-CN" dirty="0" smtClean="0"/>
              <a:t>from the K Gaussian distributions</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42</a:t>
            </a:fld>
            <a:endParaRPr lang="zh-CN" altLang="en-US" dirty="0"/>
          </a:p>
        </p:txBody>
      </p:sp>
      <p:pic>
        <p:nvPicPr>
          <p:cNvPr id="5" name="图片 4"/>
          <p:cNvPicPr>
            <a:picLocks noChangeAspect="1"/>
          </p:cNvPicPr>
          <p:nvPr/>
        </p:nvPicPr>
        <p:blipFill>
          <a:blip r:embed="rId2"/>
          <a:stretch>
            <a:fillRect/>
          </a:stretch>
        </p:blipFill>
        <p:spPr>
          <a:xfrm>
            <a:off x="174650" y="5888028"/>
            <a:ext cx="907999" cy="863804"/>
          </a:xfrm>
          <a:prstGeom prst="rect">
            <a:avLst/>
          </a:prstGeom>
        </p:spPr>
      </p:pic>
    </p:spTree>
    <p:extLst>
      <p:ext uri="{BB962C8B-B14F-4D97-AF65-F5344CB8AC3E}">
        <p14:creationId xmlns:p14="http://schemas.microsoft.com/office/powerpoint/2010/main" val="2141436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Foreground Detection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i="1" dirty="0" smtClean="0"/>
              <a:t>Online updating model</a:t>
            </a:r>
          </a:p>
          <a:p>
            <a:r>
              <a:rPr lang="en-US" altLang="zh-CN" dirty="0" smtClean="0"/>
              <a:t>Self-adaptive to background changes </a:t>
            </a:r>
          </a:p>
          <a:p>
            <a:pPr lvl="1"/>
            <a:r>
              <a:rPr lang="en-US" altLang="zh-CN" dirty="0" smtClean="0"/>
              <a:t>The weight </a:t>
            </a:r>
            <a:r>
              <a:rPr lang="en-US" altLang="zh-CN" dirty="0"/>
              <a:t>of the </a:t>
            </a:r>
            <a:r>
              <a:rPr lang="en-US" altLang="zh-CN" i="1" dirty="0"/>
              <a:t>K</a:t>
            </a:r>
            <a:r>
              <a:rPr lang="en-US" altLang="zh-CN" dirty="0"/>
              <a:t> distributions are adjusted </a:t>
            </a:r>
            <a:r>
              <a:rPr lang="en-US" altLang="zh-CN" dirty="0" smtClean="0"/>
              <a:t>as</a:t>
            </a:r>
          </a:p>
          <a:p>
            <a:pPr lvl="1"/>
            <a:endParaRPr lang="en-US" altLang="zh-CN" dirty="0"/>
          </a:p>
          <a:p>
            <a:pPr lvl="1"/>
            <a:endParaRPr lang="en-US" altLang="zh-CN" dirty="0"/>
          </a:p>
          <a:p>
            <a:pPr lvl="1"/>
            <a:r>
              <a:rPr lang="en-US" altLang="zh-CN" dirty="0"/>
              <a:t>w</a:t>
            </a:r>
            <a:r>
              <a:rPr lang="en-US" altLang="zh-CN" dirty="0" smtClean="0"/>
              <a:t>here </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43</a:t>
            </a:fld>
            <a:endParaRPr lang="zh-CN" altLang="en-US" dirty="0"/>
          </a:p>
        </p:txBody>
      </p:sp>
      <p:pic>
        <p:nvPicPr>
          <p:cNvPr id="5" name="图片 4"/>
          <p:cNvPicPr>
            <a:picLocks noChangeAspect="1"/>
          </p:cNvPicPr>
          <p:nvPr/>
        </p:nvPicPr>
        <p:blipFill>
          <a:blip r:embed="rId2"/>
          <a:stretch>
            <a:fillRect/>
          </a:stretch>
        </p:blipFill>
        <p:spPr>
          <a:xfrm>
            <a:off x="2021339" y="3377521"/>
            <a:ext cx="4686127" cy="497794"/>
          </a:xfrm>
          <a:prstGeom prst="rect">
            <a:avLst/>
          </a:prstGeom>
        </p:spPr>
      </p:pic>
      <p:pic>
        <p:nvPicPr>
          <p:cNvPr id="6" name="图片 5"/>
          <p:cNvPicPr>
            <a:picLocks noChangeAspect="1"/>
          </p:cNvPicPr>
          <p:nvPr/>
        </p:nvPicPr>
        <p:blipFill>
          <a:blip r:embed="rId3"/>
          <a:stretch>
            <a:fillRect/>
          </a:stretch>
        </p:blipFill>
        <p:spPr>
          <a:xfrm>
            <a:off x="2021339" y="4650878"/>
            <a:ext cx="1026660" cy="342220"/>
          </a:xfrm>
          <a:prstGeom prst="rect">
            <a:avLst/>
          </a:prstGeom>
        </p:spPr>
      </p:pic>
      <p:pic>
        <p:nvPicPr>
          <p:cNvPr id="10" name="图片 9"/>
          <p:cNvPicPr>
            <a:picLocks noChangeAspect="1"/>
          </p:cNvPicPr>
          <p:nvPr/>
        </p:nvPicPr>
        <p:blipFill>
          <a:blip r:embed="rId4"/>
          <a:stretch>
            <a:fillRect/>
          </a:stretch>
        </p:blipFill>
        <p:spPr>
          <a:xfrm>
            <a:off x="3072630" y="4379075"/>
            <a:ext cx="5029200" cy="885825"/>
          </a:xfrm>
          <a:prstGeom prst="rect">
            <a:avLst/>
          </a:prstGeom>
        </p:spPr>
      </p:pic>
    </p:spTree>
    <p:extLst>
      <p:ext uri="{BB962C8B-B14F-4D97-AF65-F5344CB8AC3E}">
        <p14:creationId xmlns:p14="http://schemas.microsoft.com/office/powerpoint/2010/main" val="1436512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Foreground Detection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i="1" dirty="0" smtClean="0"/>
              <a:t>Online updating model</a:t>
            </a:r>
          </a:p>
          <a:p>
            <a:r>
              <a:rPr lang="en-US" altLang="zh-CN" dirty="0" smtClean="0"/>
              <a:t>Self-adaptive to background changes </a:t>
            </a:r>
          </a:p>
          <a:p>
            <a:pPr lvl="1"/>
            <a:r>
              <a:rPr lang="en-US" altLang="zh-CN" i="1" dirty="0"/>
              <a:t>μ</a:t>
            </a:r>
            <a:r>
              <a:rPr lang="en-US" altLang="zh-CN" dirty="0"/>
              <a:t> and </a:t>
            </a:r>
            <a:r>
              <a:rPr lang="en-US" altLang="zh-CN" i="1" dirty="0"/>
              <a:t>σ</a:t>
            </a:r>
            <a:r>
              <a:rPr lang="en-US" altLang="zh-CN" dirty="0"/>
              <a:t> remain the same for unmatched distributions</a:t>
            </a:r>
          </a:p>
          <a:p>
            <a:pPr lvl="1"/>
            <a:r>
              <a:rPr lang="en-US" altLang="zh-CN" dirty="0" smtClean="0"/>
              <a:t>For the matched distribution:</a:t>
            </a:r>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44</a:t>
            </a:fld>
            <a:endParaRPr lang="zh-CN" altLang="en-US" dirty="0"/>
          </a:p>
        </p:txBody>
      </p:sp>
      <p:pic>
        <p:nvPicPr>
          <p:cNvPr id="7" name="图片 6"/>
          <p:cNvPicPr>
            <a:picLocks noChangeAspect="1"/>
          </p:cNvPicPr>
          <p:nvPr/>
        </p:nvPicPr>
        <p:blipFill>
          <a:blip r:embed="rId2"/>
          <a:stretch>
            <a:fillRect/>
          </a:stretch>
        </p:blipFill>
        <p:spPr>
          <a:xfrm>
            <a:off x="1407560" y="3928157"/>
            <a:ext cx="6167664" cy="1941427"/>
          </a:xfrm>
          <a:prstGeom prst="rect">
            <a:avLst/>
          </a:prstGeom>
        </p:spPr>
      </p:pic>
    </p:spTree>
    <p:extLst>
      <p:ext uri="{BB962C8B-B14F-4D97-AF65-F5344CB8AC3E}">
        <p14:creationId xmlns:p14="http://schemas.microsoft.com/office/powerpoint/2010/main" val="1458949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smtClean="0"/>
              <a:t>Dynamic selection of subcarriers in Smokey improves accuracy </a:t>
            </a:r>
          </a:p>
          <a:p>
            <a:r>
              <a:rPr lang="en-US" altLang="zh-CN" dirty="0" smtClean="0"/>
              <a:t>Periodicity analysis improves accuracy</a:t>
            </a:r>
          </a:p>
          <a:p>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45</a:t>
            </a:fld>
            <a:endParaRPr lang="zh-CN" altLang="en-US" dirty="0"/>
          </a:p>
        </p:txBody>
      </p:sp>
      <p:pic>
        <p:nvPicPr>
          <p:cNvPr id="6" name="图片 5"/>
          <p:cNvPicPr>
            <a:picLocks noChangeAspect="1"/>
          </p:cNvPicPr>
          <p:nvPr/>
        </p:nvPicPr>
        <p:blipFill>
          <a:blip r:embed="rId2"/>
          <a:stretch>
            <a:fillRect/>
          </a:stretch>
        </p:blipFill>
        <p:spPr>
          <a:xfrm>
            <a:off x="2144713" y="3371923"/>
            <a:ext cx="4270602" cy="2935670"/>
          </a:xfrm>
          <a:prstGeom prst="rect">
            <a:avLst/>
          </a:prstGeom>
        </p:spPr>
      </p:pic>
      <p:sp>
        <p:nvSpPr>
          <p:cNvPr id="7" name="矩形 6"/>
          <p:cNvSpPr/>
          <p:nvPr/>
        </p:nvSpPr>
        <p:spPr>
          <a:xfrm>
            <a:off x="3994342" y="6354936"/>
            <a:ext cx="1155316" cy="369332"/>
          </a:xfrm>
          <a:prstGeom prst="rect">
            <a:avLst/>
          </a:prstGeom>
        </p:spPr>
        <p:txBody>
          <a:bodyPr wrap="none">
            <a:spAutoFit/>
          </a:bodyPr>
          <a:lstStyle/>
          <a:p>
            <a:r>
              <a:rPr lang="en-US" altLang="zh-CN" dirty="0" smtClean="0"/>
              <a:t>ROC curve</a:t>
            </a:r>
            <a:endParaRPr lang="en-US" altLang="zh-CN" dirty="0"/>
          </a:p>
        </p:txBody>
      </p:sp>
    </p:spTree>
    <p:extLst>
      <p:ext uri="{BB962C8B-B14F-4D97-AF65-F5344CB8AC3E}">
        <p14:creationId xmlns:p14="http://schemas.microsoft.com/office/powerpoint/2010/main" val="505930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a:t>Impact of multiple persons</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46</a:t>
            </a:fld>
            <a:endParaRPr lang="zh-CN" altLang="en-US" dirty="0"/>
          </a:p>
        </p:txBody>
      </p:sp>
      <p:pic>
        <p:nvPicPr>
          <p:cNvPr id="5" name="图片 4"/>
          <p:cNvPicPr>
            <a:picLocks noChangeAspect="1"/>
          </p:cNvPicPr>
          <p:nvPr/>
        </p:nvPicPr>
        <p:blipFill>
          <a:blip r:embed="rId3"/>
          <a:stretch>
            <a:fillRect/>
          </a:stretch>
        </p:blipFill>
        <p:spPr>
          <a:xfrm>
            <a:off x="441098" y="2558644"/>
            <a:ext cx="8343900" cy="3748949"/>
          </a:xfrm>
          <a:prstGeom prst="rect">
            <a:avLst/>
          </a:prstGeom>
        </p:spPr>
      </p:pic>
      <p:sp>
        <p:nvSpPr>
          <p:cNvPr id="6" name="矩形 5"/>
          <p:cNvSpPr/>
          <p:nvPr/>
        </p:nvSpPr>
        <p:spPr>
          <a:xfrm>
            <a:off x="441098" y="5669280"/>
            <a:ext cx="966462" cy="349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771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Results </a:t>
            </a:r>
            <a:endParaRPr lang="zh-CN" altLang="en-US" dirty="0"/>
          </a:p>
        </p:txBody>
      </p:sp>
      <p:sp>
        <p:nvSpPr>
          <p:cNvPr id="3" name="内容占位符 2"/>
          <p:cNvSpPr>
            <a:spLocks noGrp="1"/>
          </p:cNvSpPr>
          <p:nvPr>
            <p:ph idx="1"/>
          </p:nvPr>
        </p:nvSpPr>
        <p:spPr/>
        <p:txBody>
          <a:bodyPr/>
          <a:lstStyle/>
          <a:p>
            <a:r>
              <a:rPr lang="en-US" altLang="zh-CN" dirty="0"/>
              <a:t>Impact of device-to-target </a:t>
            </a:r>
            <a:r>
              <a:rPr lang="en-US" altLang="zh-CN" dirty="0" smtClean="0"/>
              <a:t>distance</a:t>
            </a:r>
          </a:p>
          <a:p>
            <a:pPr lvl="1"/>
            <a:r>
              <a:rPr lang="en-US" altLang="zh-CN" dirty="0" smtClean="0"/>
              <a:t>At </a:t>
            </a:r>
            <a:r>
              <a:rPr lang="en-US" altLang="zh-CN" b="1" i="1" dirty="0" smtClean="0">
                <a:solidFill>
                  <a:schemeClr val="accent1">
                    <a:lumMod val="75000"/>
                  </a:schemeClr>
                </a:solidFill>
              </a:rPr>
              <a:t>3m</a:t>
            </a:r>
            <a:r>
              <a:rPr lang="en-US" altLang="zh-CN" dirty="0" smtClean="0"/>
              <a:t>:  0.667 TPR &amp; 0.114 FPR</a:t>
            </a:r>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47</a:t>
            </a:fld>
            <a:endParaRPr lang="zh-CN" altLang="en-US" dirty="0"/>
          </a:p>
        </p:txBody>
      </p:sp>
      <p:pic>
        <p:nvPicPr>
          <p:cNvPr id="6" name="图片 5"/>
          <p:cNvPicPr>
            <a:picLocks noChangeAspect="1"/>
          </p:cNvPicPr>
          <p:nvPr/>
        </p:nvPicPr>
        <p:blipFill>
          <a:blip r:embed="rId2"/>
          <a:stretch>
            <a:fillRect/>
          </a:stretch>
        </p:blipFill>
        <p:spPr>
          <a:xfrm>
            <a:off x="1768248" y="2791657"/>
            <a:ext cx="5061647" cy="3590741"/>
          </a:xfrm>
          <a:prstGeom prst="rect">
            <a:avLst/>
          </a:prstGeom>
        </p:spPr>
      </p:pic>
    </p:spTree>
    <p:extLst>
      <p:ext uri="{BB962C8B-B14F-4D97-AF65-F5344CB8AC3E}">
        <p14:creationId xmlns:p14="http://schemas.microsoft.com/office/powerpoint/2010/main" val="2062073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monitor and detect?</a:t>
            </a:r>
            <a:endParaRPr lang="zh-CN" altLang="en-US" dirty="0"/>
          </a:p>
        </p:txBody>
      </p:sp>
      <p:sp>
        <p:nvSpPr>
          <p:cNvPr id="3" name="内容占位符 2"/>
          <p:cNvSpPr>
            <a:spLocks noGrp="1"/>
          </p:cNvSpPr>
          <p:nvPr>
            <p:ph idx="1"/>
          </p:nvPr>
        </p:nvSpPr>
        <p:spPr/>
        <p:txBody>
          <a:bodyPr/>
          <a:lstStyle/>
          <a:p>
            <a:r>
              <a:rPr lang="en-US" altLang="zh-CN" dirty="0" smtClean="0"/>
              <a:t>Customized sensors</a:t>
            </a:r>
          </a:p>
          <a:p>
            <a:pPr lvl="1"/>
            <a:r>
              <a:rPr lang="en-US" altLang="zh-CN" dirty="0"/>
              <a:t>carbon </a:t>
            </a:r>
            <a:r>
              <a:rPr lang="en-US" altLang="zh-CN" dirty="0" smtClean="0"/>
              <a:t>monoxide</a:t>
            </a:r>
          </a:p>
          <a:p>
            <a:pPr lvl="1"/>
            <a:r>
              <a:rPr lang="en-US" altLang="zh-CN" dirty="0" smtClean="0"/>
              <a:t>Nicotine</a:t>
            </a:r>
          </a:p>
          <a:p>
            <a:r>
              <a:rPr lang="en-US" altLang="zh-CN" dirty="0" smtClean="0"/>
              <a:t>Impractical to be </a:t>
            </a:r>
            <a:r>
              <a:rPr lang="en-US" altLang="zh-CN" b="1" i="1" dirty="0" smtClean="0"/>
              <a:t>ubiquitously</a:t>
            </a:r>
            <a:r>
              <a:rPr lang="en-US" altLang="zh-CN" dirty="0" smtClean="0"/>
              <a:t> deployed</a:t>
            </a:r>
          </a:p>
          <a:p>
            <a:pPr lvl="1"/>
            <a:r>
              <a:rPr lang="en-US" altLang="zh-CN" dirty="0" smtClean="0"/>
              <a:t>Limited sensing range of each sensor</a:t>
            </a:r>
          </a:p>
          <a:p>
            <a:pPr lvl="1"/>
            <a:r>
              <a:rPr lang="en-US" altLang="zh-CN" dirty="0" smtClean="0"/>
              <a:t>Expensive</a:t>
            </a:r>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5</a:t>
            </a:fld>
            <a:endParaRPr lang="zh-CN" altLang="en-US" dirty="0"/>
          </a:p>
        </p:txBody>
      </p:sp>
    </p:spTree>
    <p:extLst>
      <p:ext uri="{BB962C8B-B14F-4D97-AF65-F5344CB8AC3E}">
        <p14:creationId xmlns:p14="http://schemas.microsoft.com/office/powerpoint/2010/main" val="3125439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monitor and detect?</a:t>
            </a:r>
            <a:endParaRPr lang="zh-CN" altLang="en-US" dirty="0"/>
          </a:p>
        </p:txBody>
      </p:sp>
      <p:sp>
        <p:nvSpPr>
          <p:cNvPr id="3" name="内容占位符 2"/>
          <p:cNvSpPr>
            <a:spLocks noGrp="1"/>
          </p:cNvSpPr>
          <p:nvPr>
            <p:ph idx="1"/>
          </p:nvPr>
        </p:nvSpPr>
        <p:spPr/>
        <p:txBody>
          <a:bodyPr/>
          <a:lstStyle/>
          <a:p>
            <a:r>
              <a:rPr lang="en-US" altLang="zh-CN" dirty="0" smtClean="0"/>
              <a:t>Wearable devices </a:t>
            </a:r>
          </a:p>
          <a:p>
            <a:pPr lvl="1"/>
            <a:r>
              <a:rPr lang="en-US" altLang="zh-CN" dirty="0" smtClean="0"/>
              <a:t>Inertial </a:t>
            </a:r>
            <a:r>
              <a:rPr lang="en-US" altLang="zh-CN" dirty="0"/>
              <a:t>sensors</a:t>
            </a:r>
          </a:p>
          <a:p>
            <a:pPr lvl="1"/>
            <a:r>
              <a:rPr lang="en-US" altLang="zh-CN" dirty="0" smtClean="0"/>
              <a:t>Analyze: </a:t>
            </a:r>
            <a:r>
              <a:rPr lang="en-US" altLang="zh-CN" dirty="0"/>
              <a:t>chest motions, </a:t>
            </a:r>
            <a:r>
              <a:rPr lang="en-US" altLang="zh-CN" dirty="0" smtClean="0"/>
              <a:t>wrist motions, arm motions…</a:t>
            </a:r>
          </a:p>
          <a:p>
            <a:r>
              <a:rPr lang="en-US" altLang="zh-CN" dirty="0" smtClean="0"/>
              <a:t>Require targets to </a:t>
            </a:r>
            <a:r>
              <a:rPr lang="en-US" altLang="zh-CN" b="1" i="1" dirty="0" smtClean="0"/>
              <a:t>wear dedicated devices</a:t>
            </a:r>
            <a:endParaRPr lang="zh-CN" altLang="en-US" b="1" i="1"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6</a:t>
            </a:fld>
            <a:endParaRPr lang="zh-CN" altLang="en-US" dirty="0"/>
          </a:p>
        </p:txBody>
      </p:sp>
      <p:pic>
        <p:nvPicPr>
          <p:cNvPr id="5122" name="Picture 2" descr="http://t3.gstatic.com/images?q=tbn:ANd9GcSOjXRnEkxZed_ChDTOkmquyn3GUMk8rc9KnXiVQfrG1E5nwmPd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726" y="4131574"/>
            <a:ext cx="1498600" cy="18547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t2.gstatic.com/images?q=tbn:ANd9GcQ4YQMCX1PadBJf-Fr1WlQtq-Gxn2hdtncgzVpOj7O7KUUpDGtE7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394" y="3823654"/>
            <a:ext cx="1292194" cy="23586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t3.gstatic.com/images?q=tbn:ANd9GcQb60jCIqsRziZOb9MJqw1JOjk1YXh_yy2ESPy4kgPHTRtNAx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332" y="4184635"/>
            <a:ext cx="2079625" cy="174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76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4601004" y="5075170"/>
            <a:ext cx="3358243" cy="1576784"/>
          </a:xfrm>
          <a:prstGeom prst="rect">
            <a:avLst/>
          </a:prstGeom>
        </p:spPr>
      </p:pic>
      <p:sp>
        <p:nvSpPr>
          <p:cNvPr id="2" name="标题 1"/>
          <p:cNvSpPr>
            <a:spLocks noGrp="1"/>
          </p:cNvSpPr>
          <p:nvPr>
            <p:ph type="title"/>
          </p:nvPr>
        </p:nvSpPr>
        <p:spPr/>
        <p:txBody>
          <a:bodyPr>
            <a:normAutofit/>
          </a:bodyPr>
          <a:lstStyle/>
          <a:p>
            <a:r>
              <a:rPr lang="en-US" altLang="zh-CN" dirty="0" smtClean="0"/>
              <a:t>How to monitor and detect?</a:t>
            </a:r>
            <a:endParaRPr lang="zh-CN" altLang="en-US" dirty="0"/>
          </a:p>
        </p:txBody>
      </p:sp>
      <p:sp>
        <p:nvSpPr>
          <p:cNvPr id="3" name="内容占位符 2"/>
          <p:cNvSpPr>
            <a:spLocks noGrp="1"/>
          </p:cNvSpPr>
          <p:nvPr>
            <p:ph idx="1"/>
          </p:nvPr>
        </p:nvSpPr>
        <p:spPr/>
        <p:txBody>
          <a:bodyPr/>
          <a:lstStyle/>
          <a:p>
            <a:r>
              <a:rPr lang="en-US" altLang="zh-CN" dirty="0"/>
              <a:t>Computer </a:t>
            </a:r>
            <a:r>
              <a:rPr lang="en-US" altLang="zh-CN" dirty="0" smtClean="0"/>
              <a:t>Vision (CV)</a:t>
            </a:r>
          </a:p>
          <a:p>
            <a:pPr lvl="1"/>
            <a:r>
              <a:rPr lang="en-US" altLang="zh-CN" dirty="0" smtClean="0"/>
              <a:t>Surveillance cameras</a:t>
            </a:r>
          </a:p>
          <a:p>
            <a:pPr lvl="1"/>
            <a:r>
              <a:rPr lang="en-US" altLang="zh-CN" dirty="0"/>
              <a:t>Detect </a:t>
            </a:r>
            <a:r>
              <a:rPr lang="en-US" altLang="zh-CN" dirty="0" smtClean="0"/>
              <a:t>the cigarette or the body movements</a:t>
            </a:r>
          </a:p>
          <a:p>
            <a:r>
              <a:rPr lang="en-US" altLang="zh-CN" dirty="0" smtClean="0"/>
              <a:t>Require clear and </a:t>
            </a:r>
            <a:r>
              <a:rPr lang="en-US" altLang="zh-CN" b="1" i="1" dirty="0" smtClean="0"/>
              <a:t>line-of-sight (LOS)</a:t>
            </a:r>
            <a:r>
              <a:rPr lang="en-US" altLang="zh-CN" dirty="0" smtClean="0"/>
              <a:t> video images</a:t>
            </a:r>
          </a:p>
          <a:p>
            <a:pPr lvl="1"/>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7</a:t>
            </a:fld>
            <a:endParaRPr lang="zh-CN" altLang="en-US" dirty="0"/>
          </a:p>
        </p:txBody>
      </p:sp>
      <p:pic>
        <p:nvPicPr>
          <p:cNvPr id="2050" name="Picture 2" descr="http://us.dlink.com/wp-content/uploads/2014/10/DCS-6004L-Lifesty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6500" y="4037398"/>
            <a:ext cx="1785712" cy="26785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wed114.cn/jiehun/uploads/allimg/131211/18_131211114100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899" y="3585996"/>
            <a:ext cx="2452495" cy="181150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6"/>
          <a:stretch>
            <a:fillRect/>
          </a:stretch>
        </p:blipFill>
        <p:spPr>
          <a:xfrm>
            <a:off x="4352868" y="3609627"/>
            <a:ext cx="729761" cy="668948"/>
          </a:xfrm>
          <a:prstGeom prst="rect">
            <a:avLst/>
          </a:prstGeom>
        </p:spPr>
      </p:pic>
      <p:sp>
        <p:nvSpPr>
          <p:cNvPr id="9" name="燕尾形箭头 8"/>
          <p:cNvSpPr/>
          <p:nvPr/>
        </p:nvSpPr>
        <p:spPr>
          <a:xfrm rot="818058">
            <a:off x="2531646" y="5322040"/>
            <a:ext cx="3028956" cy="43381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15"/>
          <p:cNvSpPr/>
          <p:nvPr/>
        </p:nvSpPr>
        <p:spPr>
          <a:xfrm rot="21088206">
            <a:off x="2617870" y="4129695"/>
            <a:ext cx="1641381" cy="4864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1958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sp>
        <p:nvSpPr>
          <p:cNvPr id="3" name="内容占位符 2"/>
          <p:cNvSpPr>
            <a:spLocks noGrp="1"/>
          </p:cNvSpPr>
          <p:nvPr>
            <p:ph idx="1"/>
          </p:nvPr>
        </p:nvSpPr>
        <p:spPr/>
        <p:txBody>
          <a:bodyPr>
            <a:normAutofit/>
          </a:bodyPr>
          <a:lstStyle/>
          <a:p>
            <a:r>
              <a:rPr lang="en-US" altLang="zh-CN" dirty="0" smtClean="0"/>
              <a:t>Desired Smoking Detection System</a:t>
            </a:r>
          </a:p>
          <a:p>
            <a:pPr lvl="1">
              <a:lnSpc>
                <a:spcPct val="140000"/>
              </a:lnSpc>
              <a:spcAft>
                <a:spcPts val="600"/>
              </a:spcAft>
            </a:pPr>
            <a:r>
              <a:rPr lang="en-US" altLang="zh-CN" b="1" dirty="0" smtClean="0"/>
              <a:t>Non-intrusive</a:t>
            </a:r>
            <a:r>
              <a:rPr lang="en-US" altLang="zh-CN" dirty="0" smtClean="0"/>
              <a:t>: without requirements of wearing devices</a:t>
            </a:r>
          </a:p>
          <a:p>
            <a:pPr lvl="1">
              <a:lnSpc>
                <a:spcPct val="140000"/>
              </a:lnSpc>
              <a:spcAft>
                <a:spcPts val="600"/>
              </a:spcAft>
            </a:pPr>
            <a:r>
              <a:rPr lang="en-US" altLang="zh-CN" b="1" dirty="0" smtClean="0"/>
              <a:t>Ubiquitous</a:t>
            </a:r>
            <a:r>
              <a:rPr lang="en-US" altLang="zh-CN" dirty="0" smtClean="0"/>
              <a:t>: without the limitation of LOS scenarios</a:t>
            </a:r>
          </a:p>
          <a:p>
            <a:pPr lvl="1">
              <a:lnSpc>
                <a:spcPct val="140000"/>
              </a:lnSpc>
              <a:spcAft>
                <a:spcPts val="600"/>
              </a:spcAft>
            </a:pPr>
            <a:r>
              <a:rPr lang="en-US" altLang="zh-CN" b="1" dirty="0" smtClean="0"/>
              <a:t>Accurate</a:t>
            </a:r>
            <a:r>
              <a:rPr lang="en-US" altLang="zh-CN" dirty="0" smtClean="0"/>
              <a:t>: detect invalid smoking activities</a:t>
            </a:r>
          </a:p>
          <a:p>
            <a:pPr lvl="1">
              <a:lnSpc>
                <a:spcPct val="140000"/>
              </a:lnSpc>
              <a:spcAft>
                <a:spcPts val="600"/>
              </a:spcAft>
            </a:pPr>
            <a:endParaRPr lang="en-US" altLang="zh-CN" dirty="0" smtClean="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8</a:t>
            </a:fld>
            <a:endParaRPr lang="zh-CN" altLang="en-US" dirty="0"/>
          </a:p>
        </p:txBody>
      </p:sp>
    </p:spTree>
    <p:extLst>
      <p:ext uri="{BB962C8B-B14F-4D97-AF65-F5344CB8AC3E}">
        <p14:creationId xmlns:p14="http://schemas.microsoft.com/office/powerpoint/2010/main" val="3027843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Wireless signal?</a:t>
            </a:r>
            <a:endParaRPr lang="zh-CN" altLang="en-US" dirty="0"/>
          </a:p>
        </p:txBody>
      </p:sp>
      <p:sp>
        <p:nvSpPr>
          <p:cNvPr id="3" name="内容占位符 2"/>
          <p:cNvSpPr>
            <a:spLocks noGrp="1"/>
          </p:cNvSpPr>
          <p:nvPr>
            <p:ph idx="1"/>
          </p:nvPr>
        </p:nvSpPr>
        <p:spPr/>
        <p:txBody>
          <a:bodyPr>
            <a:normAutofit/>
          </a:bodyPr>
          <a:lstStyle/>
          <a:p>
            <a:r>
              <a:rPr lang="en-US" altLang="zh-CN" dirty="0" smtClean="0"/>
              <a:t>Human motions affect wireless signal</a:t>
            </a:r>
          </a:p>
          <a:p>
            <a:pPr lvl="1"/>
            <a:r>
              <a:rPr lang="en-US" altLang="zh-CN" dirty="0" smtClean="0"/>
              <a:t>Localization &amp; </a:t>
            </a:r>
            <a:r>
              <a:rPr lang="en-US" altLang="zh-CN" dirty="0" err="1" smtClean="0"/>
              <a:t>TrackingControl</a:t>
            </a:r>
            <a:r>
              <a:rPr lang="en-US" altLang="zh-CN" dirty="0" smtClean="0"/>
              <a:t> system: virtual mouse, </a:t>
            </a:r>
            <a:r>
              <a:rPr lang="en-US" altLang="zh-CN" dirty="0" err="1" smtClean="0"/>
              <a:t>AllSee</a:t>
            </a:r>
            <a:r>
              <a:rPr lang="en-US" altLang="zh-CN" dirty="0" smtClean="0"/>
              <a:t>, </a:t>
            </a:r>
            <a:r>
              <a:rPr lang="en-US" altLang="zh-CN" dirty="0" err="1" smtClean="0"/>
              <a:t>WiGesture</a:t>
            </a:r>
            <a:r>
              <a:rPr lang="en-US" altLang="zh-CN" dirty="0" smtClean="0"/>
              <a:t>, et al. </a:t>
            </a:r>
          </a:p>
          <a:p>
            <a:pPr lvl="1"/>
            <a:r>
              <a:rPr lang="en-US" altLang="zh-CN" dirty="0" smtClean="0"/>
              <a:t>Users’ involvement and compliance required </a:t>
            </a:r>
          </a:p>
          <a:p>
            <a:pPr lvl="1"/>
            <a:endParaRPr lang="en-US" altLang="zh-CN" dirty="0" smtClean="0"/>
          </a:p>
          <a:p>
            <a:r>
              <a:rPr lang="en-US" altLang="zh-CN" i="1" dirty="0" smtClean="0"/>
              <a:t>Is that possible to leverage the affected </a:t>
            </a:r>
            <a:r>
              <a:rPr lang="en-US" altLang="zh-CN" i="1" dirty="0" err="1" smtClean="0"/>
              <a:t>WiFi</a:t>
            </a:r>
            <a:r>
              <a:rPr lang="en-US" altLang="zh-CN" i="1" dirty="0" smtClean="0"/>
              <a:t> signal to infer smoking activities?</a:t>
            </a:r>
          </a:p>
          <a:p>
            <a:pPr lvl="1"/>
            <a:r>
              <a:rPr lang="en-US" altLang="zh-CN" dirty="0" smtClean="0"/>
              <a:t>Without </a:t>
            </a:r>
            <a:r>
              <a:rPr lang="en-US" altLang="zh-CN" dirty="0"/>
              <a:t>the requirement of users’ </a:t>
            </a:r>
            <a:r>
              <a:rPr lang="en-US" altLang="zh-CN" dirty="0" smtClean="0"/>
              <a:t>compliance</a:t>
            </a:r>
          </a:p>
          <a:p>
            <a:pPr lvl="1"/>
            <a:r>
              <a:rPr lang="en-US" altLang="zh-CN" dirty="0" smtClean="0"/>
              <a:t>Under various dynamic environments</a:t>
            </a:r>
          </a:p>
          <a:p>
            <a:pPr lvl="1"/>
            <a:endParaRPr lang="zh-CN" altLang="en-US" dirty="0"/>
          </a:p>
        </p:txBody>
      </p:sp>
      <p:sp>
        <p:nvSpPr>
          <p:cNvPr id="4" name="灯片编号占位符 3"/>
          <p:cNvSpPr>
            <a:spLocks noGrp="1"/>
          </p:cNvSpPr>
          <p:nvPr>
            <p:ph type="sldNum" sz="quarter" idx="12"/>
          </p:nvPr>
        </p:nvSpPr>
        <p:spPr/>
        <p:txBody>
          <a:bodyPr/>
          <a:lstStyle/>
          <a:p>
            <a:fld id="{CC1407E5-39A0-4750-B9CB-E1019B15F551}" type="slidenum">
              <a:rPr lang="zh-CN" altLang="en-US" smtClean="0"/>
              <a:pPr/>
              <a:t>9</a:t>
            </a:fld>
            <a:endParaRPr lang="zh-CN" altLang="en-US" dirty="0"/>
          </a:p>
        </p:txBody>
      </p:sp>
    </p:spTree>
    <p:extLst>
      <p:ext uri="{BB962C8B-B14F-4D97-AF65-F5344CB8AC3E}">
        <p14:creationId xmlns:p14="http://schemas.microsoft.com/office/powerpoint/2010/main" val="328515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2649</TotalTime>
  <Words>2818</Words>
  <Application>Microsoft Office PowerPoint</Application>
  <PresentationFormat>全屏显示(4:3)</PresentationFormat>
  <Paragraphs>363</Paragraphs>
  <Slides>47</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Meiryo UI</vt:lpstr>
      <vt:lpstr>宋体</vt:lpstr>
      <vt:lpstr>Arial</vt:lpstr>
      <vt:lpstr>Calibri</vt:lpstr>
      <vt:lpstr>Calibri Light</vt:lpstr>
      <vt:lpstr>Wingdings</vt:lpstr>
      <vt:lpstr>Office 主题</vt:lpstr>
      <vt:lpstr>Smokey: Ubiquitous Smoking Detection with Commercial WiFi Infrastructures</vt:lpstr>
      <vt:lpstr>Motivations</vt:lpstr>
      <vt:lpstr>Motivations</vt:lpstr>
      <vt:lpstr>How to monitor and detect?</vt:lpstr>
      <vt:lpstr>How to monitor and detect?</vt:lpstr>
      <vt:lpstr>How to monitor and detect?</vt:lpstr>
      <vt:lpstr>How to monitor and detect?</vt:lpstr>
      <vt:lpstr>Motivation</vt:lpstr>
      <vt:lpstr>Wireless signal?</vt:lpstr>
      <vt:lpstr>Smoking steps</vt:lpstr>
      <vt:lpstr>Smoking affects WiFi CSI</vt:lpstr>
      <vt:lpstr>Distinctive smoking</vt:lpstr>
      <vt:lpstr>Distinctive smoking</vt:lpstr>
      <vt:lpstr>Distinctive smoking</vt:lpstr>
      <vt:lpstr>Unique chest motion</vt:lpstr>
      <vt:lpstr>Micro-benchmark</vt:lpstr>
      <vt:lpstr>Subcarrier-dependent problem</vt:lpstr>
      <vt:lpstr>Outline</vt:lpstr>
      <vt:lpstr>Smokey Overview</vt:lpstr>
      <vt:lpstr>CSI Frame</vt:lpstr>
      <vt:lpstr>Subcarrier-dependent problem</vt:lpstr>
      <vt:lpstr>Subcarrier-dependent problem</vt:lpstr>
      <vt:lpstr>Sample Results </vt:lpstr>
      <vt:lpstr>Sample Results </vt:lpstr>
      <vt:lpstr>Motion Extraction</vt:lpstr>
      <vt:lpstr>Composite Motion Detection</vt:lpstr>
      <vt:lpstr>Smokey Overview</vt:lpstr>
      <vt:lpstr>Periodicity Analysis </vt:lpstr>
      <vt:lpstr>Outline</vt:lpstr>
      <vt:lpstr>Evaluation Setting</vt:lpstr>
      <vt:lpstr>Evaluation Setting</vt:lpstr>
      <vt:lpstr>Evaluation Results  </vt:lpstr>
      <vt:lpstr>Evaluation Results </vt:lpstr>
      <vt:lpstr>Evaluation Results </vt:lpstr>
      <vt:lpstr>Evaluation Results </vt:lpstr>
      <vt:lpstr>Conclusion</vt:lpstr>
      <vt:lpstr>Smokey: Ubiquitous Smoking Detection with Commercial WiFi Infrastructures</vt:lpstr>
      <vt:lpstr>Data Processing</vt:lpstr>
      <vt:lpstr>CSI Frame</vt:lpstr>
      <vt:lpstr>Foreground Detection</vt:lpstr>
      <vt:lpstr>Foreground Detection</vt:lpstr>
      <vt:lpstr>Foreground Detection</vt:lpstr>
      <vt:lpstr>Foreground Detection</vt:lpstr>
      <vt:lpstr>Foreground Detection</vt:lpstr>
      <vt:lpstr>Evaluation Results </vt:lpstr>
      <vt:lpstr>Evaluation Results </vt:lpstr>
      <vt:lpstr>Evaluation Results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Smokey: Ubiquitous Smoking Detection with Commercial WiFi Infrastructures</dc:title>
  <dc:creator>Sean</dc:creator>
  <cp:lastModifiedBy>Sean Zheng</cp:lastModifiedBy>
  <cp:revision>217</cp:revision>
  <dcterms:created xsi:type="dcterms:W3CDTF">2015-08-20T06:55:28Z</dcterms:created>
  <dcterms:modified xsi:type="dcterms:W3CDTF">2016-06-01T05:08:06Z</dcterms:modified>
</cp:coreProperties>
</file>